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19" r:id="rId2"/>
    <p:sldId id="420" r:id="rId3"/>
    <p:sldId id="403" r:id="rId4"/>
    <p:sldId id="405" r:id="rId5"/>
    <p:sldId id="406" r:id="rId6"/>
    <p:sldId id="423" r:id="rId7"/>
    <p:sldId id="455" r:id="rId8"/>
    <p:sldId id="422" r:id="rId9"/>
    <p:sldId id="424" r:id="rId10"/>
    <p:sldId id="425" r:id="rId11"/>
    <p:sldId id="427" r:id="rId12"/>
    <p:sldId id="428" r:id="rId13"/>
    <p:sldId id="430" r:id="rId14"/>
    <p:sldId id="432" r:id="rId15"/>
    <p:sldId id="434" r:id="rId16"/>
    <p:sldId id="426" r:id="rId17"/>
    <p:sldId id="439" r:id="rId18"/>
    <p:sldId id="456" r:id="rId19"/>
    <p:sldId id="438" r:id="rId20"/>
    <p:sldId id="445" r:id="rId21"/>
    <p:sldId id="453" r:id="rId22"/>
    <p:sldId id="454" r:id="rId23"/>
    <p:sldId id="444" r:id="rId24"/>
    <p:sldId id="442" r:id="rId25"/>
    <p:sldId id="448" r:id="rId26"/>
    <p:sldId id="449" r:id="rId27"/>
    <p:sldId id="451" r:id="rId28"/>
    <p:sldId id="452" r:id="rId29"/>
    <p:sldId id="450" r:id="rId3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B1E496C5-7870-4DA6-97BC-0E677AFAB677}" type="datetimeFigureOut">
              <a:rPr lang="pt-BR" smtClean="0"/>
              <a:pPr/>
              <a:t>09/02/2021</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3052D455-DE07-4CD1-85E1-692EAC29887D}"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1E496C5-7870-4DA6-97BC-0E677AFAB677}" type="datetimeFigureOut">
              <a:rPr lang="pt-BR" smtClean="0"/>
              <a:pPr/>
              <a:t>09/02/2021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B1E496C5-7870-4DA6-97BC-0E677AFAB677}" type="datetimeFigureOut">
              <a:rPr lang="pt-BR" smtClean="0"/>
              <a:pPr/>
              <a:t>09/02/2021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7" name="Espaço Reservado para Data 6"/>
          <p:cNvSpPr>
            <a:spLocks noGrp="1"/>
          </p:cNvSpPr>
          <p:nvPr>
            <p:ph type="dt" sz="half" idx="14"/>
          </p:nvPr>
        </p:nvSpPr>
        <p:spPr/>
        <p:txBody>
          <a:bodyPr rtlCol="0"/>
          <a:lstStyle/>
          <a:p>
            <a:fld id="{B1E496C5-7870-4DA6-97BC-0E677AFAB677}" type="datetimeFigureOut">
              <a:rPr lang="pt-BR" smtClean="0"/>
              <a:pPr/>
              <a:t>09/02/2021</a:t>
            </a:fld>
            <a:endParaRPr lang="pt-BR"/>
          </a:p>
        </p:txBody>
      </p:sp>
      <p:sp>
        <p:nvSpPr>
          <p:cNvPr id="9" name="Espaço Reservado para Número de Slide 8"/>
          <p:cNvSpPr>
            <a:spLocks noGrp="1"/>
          </p:cNvSpPr>
          <p:nvPr>
            <p:ph type="sldNum" sz="quarter" idx="15"/>
          </p:nvPr>
        </p:nvSpPr>
        <p:spPr/>
        <p:txBody>
          <a:bodyPr rtlCol="0"/>
          <a:lstStyle/>
          <a:p>
            <a:fld id="{3052D455-DE07-4CD1-85E1-692EAC29887D}" type="slidenum">
              <a:rPr lang="pt-BR" smtClean="0"/>
              <a:pPr/>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B1E496C5-7870-4DA6-97BC-0E677AFAB677}" type="datetimeFigureOut">
              <a:rPr lang="pt-BR" smtClean="0"/>
              <a:pPr/>
              <a:t>09/02/2021</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3052D455-DE07-4CD1-85E1-692EAC29887D}"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B1E496C5-7870-4DA6-97BC-0E677AFAB677}" type="datetimeFigureOut">
              <a:rPr lang="pt-BR" smtClean="0"/>
              <a:pPr/>
              <a:t>09/02/2021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052D455-DE07-4CD1-85E1-692EAC29887D}" type="slidenum">
              <a:rPr lang="pt-BR" smtClean="0"/>
              <a:pPr/>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a:t>Clique para editar o estilo do título mestre</a:t>
            </a:r>
            <a:endParaRPr kumimoji="0" lang="en-US"/>
          </a:p>
        </p:txBody>
      </p:sp>
      <p:sp>
        <p:nvSpPr>
          <p:cNvPr id="7" name="Espaço Reservado para Data 6"/>
          <p:cNvSpPr>
            <a:spLocks noGrp="1"/>
          </p:cNvSpPr>
          <p:nvPr>
            <p:ph type="dt" sz="half" idx="10"/>
          </p:nvPr>
        </p:nvSpPr>
        <p:spPr/>
        <p:txBody>
          <a:bodyPr/>
          <a:lstStyle/>
          <a:p>
            <a:fld id="{B1E496C5-7870-4DA6-97BC-0E677AFAB677}" type="datetimeFigureOut">
              <a:rPr lang="pt-BR" smtClean="0"/>
              <a:pPr/>
              <a:t>09/02/2021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052D455-DE07-4CD1-85E1-692EAC29887D}" type="slidenum">
              <a:rPr lang="pt-BR" smtClean="0"/>
              <a:pPr/>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6" name="Espaço Reservado para Data 5"/>
          <p:cNvSpPr>
            <a:spLocks noGrp="1"/>
          </p:cNvSpPr>
          <p:nvPr>
            <p:ph type="dt" sz="half" idx="10"/>
          </p:nvPr>
        </p:nvSpPr>
        <p:spPr/>
        <p:txBody>
          <a:bodyPr rtlCol="0"/>
          <a:lstStyle/>
          <a:p>
            <a:fld id="{B1E496C5-7870-4DA6-97BC-0E677AFAB677}" type="datetimeFigureOut">
              <a:rPr lang="pt-BR" smtClean="0"/>
              <a:pPr/>
              <a:t>09/02/2021</a:t>
            </a:fld>
            <a:endParaRPr lang="pt-BR"/>
          </a:p>
        </p:txBody>
      </p:sp>
      <p:sp>
        <p:nvSpPr>
          <p:cNvPr id="7" name="Espaço Reservado para Número de Slide 6"/>
          <p:cNvSpPr>
            <a:spLocks noGrp="1"/>
          </p:cNvSpPr>
          <p:nvPr>
            <p:ph type="sldNum" sz="quarter" idx="11"/>
          </p:nvPr>
        </p:nvSpPr>
        <p:spPr/>
        <p:txBody>
          <a:bodyPr rtlCol="0"/>
          <a:lstStyle/>
          <a:p>
            <a:fld id="{3052D455-DE07-4CD1-85E1-692EAC29887D}" type="slidenum">
              <a:rPr lang="pt-BR" smtClean="0"/>
              <a:pPr/>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1E496C5-7870-4DA6-97BC-0E677AFAB677}" type="datetimeFigureOut">
              <a:rPr lang="pt-BR" smtClean="0"/>
              <a:pPr/>
              <a:t>09/02/2021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052D455-DE07-4CD1-85E1-692EAC29887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1" name="Espaço Reservado para Data 20"/>
          <p:cNvSpPr>
            <a:spLocks noGrp="1"/>
          </p:cNvSpPr>
          <p:nvPr>
            <p:ph type="dt" sz="half" idx="14"/>
          </p:nvPr>
        </p:nvSpPr>
        <p:spPr/>
        <p:txBody>
          <a:bodyPr rtlCol="0"/>
          <a:lstStyle/>
          <a:p>
            <a:fld id="{B1E496C5-7870-4DA6-97BC-0E677AFAB677}" type="datetimeFigureOut">
              <a:rPr lang="pt-BR" smtClean="0"/>
              <a:pPr/>
              <a:t>09/02/2021</a:t>
            </a:fld>
            <a:endParaRPr lang="pt-BR"/>
          </a:p>
        </p:txBody>
      </p:sp>
      <p:sp>
        <p:nvSpPr>
          <p:cNvPr id="22" name="Espaço Reservado para Número de Slide 21"/>
          <p:cNvSpPr>
            <a:spLocks noGrp="1"/>
          </p:cNvSpPr>
          <p:nvPr>
            <p:ph type="sldNum" sz="quarter" idx="15"/>
          </p:nvPr>
        </p:nvSpPr>
        <p:spPr/>
        <p:txBody>
          <a:bodyPr rtlCol="0"/>
          <a:lstStyle/>
          <a:p>
            <a:fld id="{3052D455-DE07-4CD1-85E1-692EAC29887D}" type="slidenum">
              <a:rPr lang="pt-BR" smtClean="0"/>
              <a:pPr/>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a:t>Clique para editar os estilos do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B1E496C5-7870-4DA6-97BC-0E677AFAB677}" type="datetimeFigureOut">
              <a:rPr lang="pt-BR" smtClean="0"/>
              <a:pPr/>
              <a:t>09/02/2021</a:t>
            </a:fld>
            <a:endParaRPr lang="pt-BR"/>
          </a:p>
        </p:txBody>
      </p:sp>
      <p:sp>
        <p:nvSpPr>
          <p:cNvPr id="18" name="Espaço Reservado para Número de Slide 17"/>
          <p:cNvSpPr>
            <a:spLocks noGrp="1"/>
          </p:cNvSpPr>
          <p:nvPr>
            <p:ph type="sldNum" sz="quarter" idx="11"/>
          </p:nvPr>
        </p:nvSpPr>
        <p:spPr/>
        <p:txBody>
          <a:bodyPr rtlCol="0"/>
          <a:lstStyle/>
          <a:p>
            <a:fld id="{3052D455-DE07-4CD1-85E1-692EAC29887D}" type="slidenum">
              <a:rPr lang="pt-BR" smtClean="0"/>
              <a:pPr/>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1E496C5-7870-4DA6-97BC-0E677AFAB677}" type="datetimeFigureOut">
              <a:rPr lang="pt-BR" smtClean="0"/>
              <a:pPr/>
              <a:t>09/02/2021</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052D455-DE07-4CD1-85E1-692EAC29887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3275856" y="177552"/>
            <a:ext cx="2946400" cy="2819400"/>
          </a:xfrm>
          <a:prstGeom prst="rect">
            <a:avLst/>
          </a:prstGeom>
          <a:noFill/>
          <a:ln w="9525">
            <a:noFill/>
            <a:miter lim="800000"/>
            <a:headEnd/>
            <a:tailEnd/>
          </a:ln>
        </p:spPr>
      </p:pic>
      <p:sp>
        <p:nvSpPr>
          <p:cNvPr id="5" name="Título 1"/>
          <p:cNvSpPr>
            <a:spLocks noGrp="1"/>
          </p:cNvSpPr>
          <p:nvPr>
            <p:ph type="ctrTitle"/>
          </p:nvPr>
        </p:nvSpPr>
        <p:spPr>
          <a:xfrm>
            <a:off x="1979712" y="3068960"/>
            <a:ext cx="6478488" cy="2808312"/>
          </a:xfrm>
        </p:spPr>
        <p:txBody>
          <a:bodyPr>
            <a:normAutofit/>
          </a:bodyPr>
          <a:lstStyle/>
          <a:p>
            <a:pPr algn="ctr"/>
            <a:r>
              <a:rPr lang="pt-BR" sz="3200" dirty="0"/>
              <a:t>INSTRUÇÕES LEONÍSTICAS</a:t>
            </a:r>
            <a:br>
              <a:rPr lang="pt-BR" dirty="0"/>
            </a:br>
            <a:br>
              <a:rPr lang="pt-BR" dirty="0"/>
            </a:br>
            <a:r>
              <a:rPr lang="pt-BR" dirty="0"/>
              <a:t>“HOMENAGEM AOS EX-GOVERNADORES”</a:t>
            </a:r>
          </a:p>
        </p:txBody>
      </p:sp>
    </p:spTree>
    <p:extLst>
      <p:ext uri="{BB962C8B-B14F-4D97-AF65-F5344CB8AC3E}">
        <p14:creationId xmlns:p14="http://schemas.microsoft.com/office/powerpoint/2010/main" val="11830318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90">
                                          <p:stCondLst>
                                            <p:cond delay="0"/>
                                          </p:stCondLst>
                                        </p:cTn>
                                        <p:tgtEl>
                                          <p:spTgt spid="5"/>
                                        </p:tgtEl>
                                      </p:cBhvr>
                                    </p:animEffect>
                                    <p:anim calcmode="lin" valueType="num">
                                      <p:cBhvr>
                                        <p:cTn id="8" dur="911"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5"/>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5"/>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5"/>
                                        </p:tgtEl>
                                        <p:attrNameLst>
                                          <p:attrName>ppt_y</p:attrName>
                                        </p:attrNameLst>
                                      </p:cBhvr>
                                      <p:tavLst>
                                        <p:tav tm="0" fmla="#ppt_y-sin(pi*$)/81">
                                          <p:val>
                                            <p:fltVal val="0"/>
                                          </p:val>
                                        </p:tav>
                                        <p:tav tm="100000">
                                          <p:val>
                                            <p:fltVal val="1"/>
                                          </p:val>
                                        </p:tav>
                                      </p:tavLst>
                                    </p:anim>
                                    <p:animScale>
                                      <p:cBhvr>
                                        <p:cTn id="13" dur="13">
                                          <p:stCondLst>
                                            <p:cond delay="325"/>
                                          </p:stCondLst>
                                        </p:cTn>
                                        <p:tgtEl>
                                          <p:spTgt spid="5"/>
                                        </p:tgtEl>
                                      </p:cBhvr>
                                      <p:to x="100000" y="60000"/>
                                    </p:animScale>
                                    <p:animScale>
                                      <p:cBhvr>
                                        <p:cTn id="14" dur="83" decel="50000">
                                          <p:stCondLst>
                                            <p:cond delay="338"/>
                                          </p:stCondLst>
                                        </p:cTn>
                                        <p:tgtEl>
                                          <p:spTgt spid="5"/>
                                        </p:tgtEl>
                                      </p:cBhvr>
                                      <p:to x="100000" y="100000"/>
                                    </p:animScale>
                                    <p:animScale>
                                      <p:cBhvr>
                                        <p:cTn id="15" dur="13">
                                          <p:stCondLst>
                                            <p:cond delay="656"/>
                                          </p:stCondLst>
                                        </p:cTn>
                                        <p:tgtEl>
                                          <p:spTgt spid="5"/>
                                        </p:tgtEl>
                                      </p:cBhvr>
                                      <p:to x="100000" y="80000"/>
                                    </p:animScale>
                                    <p:animScale>
                                      <p:cBhvr>
                                        <p:cTn id="16" dur="83" decel="50000">
                                          <p:stCondLst>
                                            <p:cond delay="669"/>
                                          </p:stCondLst>
                                        </p:cTn>
                                        <p:tgtEl>
                                          <p:spTgt spid="5"/>
                                        </p:tgtEl>
                                      </p:cBhvr>
                                      <p:to x="100000" y="100000"/>
                                    </p:animScale>
                                    <p:animScale>
                                      <p:cBhvr>
                                        <p:cTn id="17" dur="13">
                                          <p:stCondLst>
                                            <p:cond delay="821"/>
                                          </p:stCondLst>
                                        </p:cTn>
                                        <p:tgtEl>
                                          <p:spTgt spid="5"/>
                                        </p:tgtEl>
                                      </p:cBhvr>
                                      <p:to x="100000" y="90000"/>
                                    </p:animScale>
                                    <p:animScale>
                                      <p:cBhvr>
                                        <p:cTn id="18" dur="83" decel="50000">
                                          <p:stCondLst>
                                            <p:cond delay="834"/>
                                          </p:stCondLst>
                                        </p:cTn>
                                        <p:tgtEl>
                                          <p:spTgt spid="5"/>
                                        </p:tgtEl>
                                      </p:cBhvr>
                                      <p:to x="100000" y="100000"/>
                                    </p:animScale>
                                    <p:animScale>
                                      <p:cBhvr>
                                        <p:cTn id="19" dur="13">
                                          <p:stCondLst>
                                            <p:cond delay="904"/>
                                          </p:stCondLst>
                                        </p:cTn>
                                        <p:tgtEl>
                                          <p:spTgt spid="5"/>
                                        </p:tgtEl>
                                      </p:cBhvr>
                                      <p:to x="100000" y="95000"/>
                                    </p:animScale>
                                    <p:animScale>
                                      <p:cBhvr>
                                        <p:cTn id="20" dur="83" decel="50000">
                                          <p:stCondLst>
                                            <p:cond delay="917"/>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1772816"/>
            <a:ext cx="7848872" cy="4104456"/>
          </a:xfrm>
        </p:spPr>
        <p:txBody>
          <a:bodyPr>
            <a:normAutofit/>
          </a:bodyPr>
          <a:lstStyle/>
          <a:p>
            <a:endParaRPr lang="pt-BR" dirty="0"/>
          </a:p>
          <a:p>
            <a:pPr marL="0" indent="0">
              <a:buNone/>
            </a:pPr>
            <a:endParaRPr lang="pt-BR" dirty="0"/>
          </a:p>
          <a:p>
            <a:pPr marL="0" indent="0" algn="just">
              <a:buNone/>
            </a:pPr>
            <a:r>
              <a:rPr lang="pt-BR" dirty="0"/>
              <a:t>Só se lamenta, o fato de muitos Clubes e até mesmo Companheiros, Companheiras e Domadoras não se utilizarem desse livro para absorver os ensinamentos e conhecimentos de que tanto necessitam.</a:t>
            </a:r>
          </a:p>
          <a:p>
            <a:pPr hangingPunct="0"/>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2950995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204864"/>
            <a:ext cx="7848872" cy="3672408"/>
          </a:xfrm>
        </p:spPr>
        <p:txBody>
          <a:bodyPr>
            <a:normAutofit/>
          </a:bodyPr>
          <a:lstStyle/>
          <a:p>
            <a:pPr marL="0" indent="0">
              <a:buNone/>
            </a:pPr>
            <a:endParaRPr lang="pt-BR" dirty="0"/>
          </a:p>
          <a:p>
            <a:pPr marL="0" indent="0" algn="just">
              <a:buNone/>
            </a:pPr>
            <a:r>
              <a:rPr lang="pt-BR" dirty="0"/>
              <a:t>Já ouvi alguém dizer que ser Governador não é difícil; difícil é o Governador voltar a ser Leão.</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939860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132856"/>
            <a:ext cx="7848872" cy="2808312"/>
          </a:xfrm>
        </p:spPr>
        <p:txBody>
          <a:bodyPr>
            <a:normAutofit/>
          </a:bodyPr>
          <a:lstStyle/>
          <a:p>
            <a:pPr marL="0" indent="0">
              <a:buNone/>
            </a:pPr>
            <a:endParaRPr lang="pt-BR" dirty="0"/>
          </a:p>
          <a:p>
            <a:pPr marL="0" indent="0" algn="just">
              <a:buNone/>
            </a:pPr>
            <a:r>
              <a:rPr lang="pt-BR" dirty="0"/>
              <a:t>De fato! Cada Ex-Governador precisa se manter discretamente reservado, e continuar servindo como Leão.  </a:t>
            </a:r>
          </a:p>
          <a:p>
            <a:pPr marL="0" indent="0">
              <a:buNone/>
            </a:pPr>
            <a:endParaRPr lang="pt-BR" dirty="0"/>
          </a:p>
          <a:p>
            <a:pPr hangingPunct="0"/>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4269439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060848"/>
            <a:ext cx="7848872" cy="3168352"/>
          </a:xfrm>
        </p:spPr>
        <p:txBody>
          <a:bodyPr>
            <a:normAutofit/>
          </a:bodyPr>
          <a:lstStyle/>
          <a:p>
            <a:pPr marL="0" indent="0">
              <a:buNone/>
            </a:pPr>
            <a:endParaRPr lang="pt-BR" dirty="0"/>
          </a:p>
          <a:p>
            <a:pPr marL="0" indent="0" algn="just">
              <a:buNone/>
            </a:pPr>
            <a:r>
              <a:rPr lang="pt-BR" dirty="0"/>
              <a:t>Se tem uma atividade mais constante, precisa ter cuidado para não ser apontado como “dono do Clube”, de “querer projeção”, de “não dar vaga para outro” ou de “querer continuar mandando”.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919760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132856"/>
            <a:ext cx="7848872" cy="3024336"/>
          </a:xfrm>
        </p:spPr>
        <p:txBody>
          <a:bodyPr>
            <a:normAutofit/>
          </a:bodyPr>
          <a:lstStyle/>
          <a:p>
            <a:pPr marL="0" indent="0">
              <a:buNone/>
            </a:pPr>
            <a:endParaRPr lang="pt-BR" dirty="0"/>
          </a:p>
          <a:p>
            <a:pPr marL="0" indent="0" algn="just">
              <a:buNone/>
            </a:pPr>
            <a:r>
              <a:rPr lang="pt-BR" dirty="0"/>
              <a:t>Se sua participação se torna menos ativa, seja por qual motivo for, até mesmo de ordem pessoal, muitas vezes é rotulado de “omisso” ou outros adjetivos menos qualificados.</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425589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1916832"/>
            <a:ext cx="7848872" cy="3960440"/>
          </a:xfrm>
        </p:spPr>
        <p:txBody>
          <a:bodyPr>
            <a:normAutofit/>
          </a:bodyPr>
          <a:lstStyle/>
          <a:p>
            <a:pPr marL="0" indent="0">
              <a:buNone/>
            </a:pPr>
            <a:endParaRPr lang="pt-BR" dirty="0"/>
          </a:p>
          <a:p>
            <a:pPr marL="0" indent="0" algn="just">
              <a:buNone/>
            </a:pPr>
            <a:r>
              <a:rPr lang="pt-BR" dirty="0"/>
              <a:t>Poucos se dão ao trabalho de analisar, que a experiência adquirida pelo Ex-Governador de Distrito, foi à custa de esforços, sacrifícios, ilusões e desilusões, aplausos e críticas, acertos e erros, forjando o Leão que ele é, e que deixou um legado de poder continuar oferecendo alguma coisa boa para o leonismo.</a:t>
            </a:r>
          </a:p>
          <a:p>
            <a:pPr hangingPunct="0"/>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802272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564904"/>
            <a:ext cx="7920880" cy="3312368"/>
          </a:xfrm>
        </p:spPr>
        <p:txBody>
          <a:bodyPr>
            <a:normAutofit/>
          </a:bodyPr>
          <a:lstStyle/>
          <a:p>
            <a:pPr marL="0" indent="0" algn="just">
              <a:buNone/>
            </a:pPr>
            <a:r>
              <a:rPr lang="pt-BR" dirty="0"/>
              <a:t>Aqueles que trilham pelo caminho do aprendizado em nosso movimento não devem apenas se orgulhar dos Ex-Governadores.</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4211933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492896"/>
            <a:ext cx="7920880" cy="3384376"/>
          </a:xfrm>
        </p:spPr>
        <p:txBody>
          <a:bodyPr>
            <a:normAutofit/>
          </a:bodyPr>
          <a:lstStyle/>
          <a:p>
            <a:pPr marL="0" indent="0" algn="just">
              <a:buNone/>
            </a:pPr>
            <a:r>
              <a:rPr lang="pt-BR" dirty="0"/>
              <a:t>Devem, igualmente, usufruir do conhecimento e da experiência que armazenaram, do desejo evidente que eles têm e demonstram em ver o leonismo brilhar cada vez mais nesse mundo conturbado que vivemos na época atual.</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31619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564904"/>
            <a:ext cx="7920880" cy="3168352"/>
          </a:xfrm>
        </p:spPr>
        <p:txBody>
          <a:bodyPr>
            <a:normAutofit/>
          </a:bodyPr>
          <a:lstStyle/>
          <a:p>
            <a:pPr marL="0" indent="0" algn="just">
              <a:buNone/>
            </a:pPr>
            <a:r>
              <a:rPr lang="pt-BR" dirty="0"/>
              <a:t>Cumpre ao Ex-Governador utilizar a experiência adquirida no passado, a serviço do futuro. Para que jamais possa pairar, dentre os demais Leões de nosso Distrito, a mais leve suposição de que a tarefa do Ex-Governador terminou.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3779571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564904"/>
            <a:ext cx="7920880" cy="3312368"/>
          </a:xfrm>
        </p:spPr>
        <p:txBody>
          <a:bodyPr>
            <a:normAutofit/>
          </a:bodyPr>
          <a:lstStyle/>
          <a:p>
            <a:pPr marL="0" indent="0" algn="just">
              <a:buNone/>
            </a:pPr>
            <a:r>
              <a:rPr lang="pt-BR" dirty="0"/>
              <a:t>Nossos Ex-Governadores não devem, e muito menos desejam, ser transformados em monstros sagrados, aos quais todos reverenciam mas deles não se aproximam.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300169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p>
        </p:txBody>
      </p:sp>
      <p:sp>
        <p:nvSpPr>
          <p:cNvPr id="3" name="Espaço Reservado para Conteúdo 2"/>
          <p:cNvSpPr>
            <a:spLocks noGrp="1"/>
          </p:cNvSpPr>
          <p:nvPr>
            <p:ph sz="quarter" idx="1"/>
          </p:nvPr>
        </p:nvSpPr>
        <p:spPr>
          <a:xfrm>
            <a:off x="539552" y="2996952"/>
            <a:ext cx="7920880" cy="1440160"/>
          </a:xfrm>
        </p:spPr>
        <p:txBody>
          <a:bodyPr>
            <a:normAutofit/>
          </a:bodyPr>
          <a:lstStyle/>
          <a:p>
            <a:pPr marL="0" indent="0" algn="just">
              <a:buNone/>
            </a:pPr>
            <a:r>
              <a:rPr lang="pt-BR" dirty="0"/>
              <a:t>Lions Internacional sempre reconheceu a importância dos Ex-Governadores de Distrito.  </a:t>
            </a:r>
          </a:p>
          <a:p>
            <a:pPr marL="0" indent="0">
              <a:buNone/>
            </a:pPr>
            <a:endParaRPr lang="pt-BR" b="1" dirty="0"/>
          </a:p>
          <a:p>
            <a:pPr marL="0" indent="0">
              <a:buNone/>
            </a:pPr>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2056354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564904"/>
            <a:ext cx="7920880" cy="3312368"/>
          </a:xfrm>
        </p:spPr>
        <p:txBody>
          <a:bodyPr>
            <a:normAutofit/>
          </a:bodyPr>
          <a:lstStyle/>
          <a:p>
            <a:pPr marL="0" indent="0" algn="just">
              <a:buNone/>
            </a:pPr>
            <a:r>
              <a:rPr lang="pt-BR" dirty="0"/>
              <a:t>Devem nossos Clubes, com frequência, convidá-los para que participem das suas assembleias, proferindo orientações, tirando dúvidas e transmitindo a beleza do seu saber.</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2275427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564904"/>
            <a:ext cx="7920880" cy="3168352"/>
          </a:xfrm>
        </p:spPr>
        <p:txBody>
          <a:bodyPr>
            <a:normAutofit/>
          </a:bodyPr>
          <a:lstStyle/>
          <a:p>
            <a:pPr marL="0" indent="0" algn="just">
              <a:buNone/>
            </a:pPr>
            <a:r>
              <a:rPr lang="pt-BR" dirty="0"/>
              <a:t>É preciso que se dê uma certa ênfase à figura do Ex-Governador reconhecendo neste Companheiro, um Leão que, por mais de um ano, se dedicou à administração de seu Distrito, com muitos sacrifícios pessoais, familiares e financeiros.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4289028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204864"/>
            <a:ext cx="7920880" cy="3528392"/>
          </a:xfrm>
        </p:spPr>
        <p:txBody>
          <a:bodyPr>
            <a:normAutofit lnSpcReduction="10000"/>
          </a:bodyPr>
          <a:lstStyle/>
          <a:p>
            <a:pPr marL="0" indent="0" algn="just">
              <a:buNone/>
            </a:pPr>
            <a:r>
              <a:rPr lang="pt-BR" dirty="0"/>
              <a:t>Ser Ex-Governador é muito mais difícil que Governador. Explico: para o desempenho do mandato, o Governador se preparou para tal e também programou a sua vida particular e profissional para aquele ano de dedicação integral, enquanto o Ex-Governador o será sempre, comparecendo a cada ano e sem qualquer espécie de ajuda financeira, às assembleias, fóruns, Conselhos Distritais, Convenções Distritais, Convenções do Distrito Múltiplo LC e até de Convenções Internacionais.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566673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852936"/>
            <a:ext cx="7920880" cy="3024336"/>
          </a:xfrm>
        </p:spPr>
        <p:txBody>
          <a:bodyPr>
            <a:normAutofit/>
          </a:bodyPr>
          <a:lstStyle/>
          <a:p>
            <a:pPr marL="0" indent="0" algn="just">
              <a:buNone/>
            </a:pPr>
            <a:r>
              <a:rPr lang="pt-BR" dirty="0"/>
              <a:t>Os Ex-Governadores são verdadeiros ícones de conhecimento da filosofia leonística.</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701182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780928"/>
            <a:ext cx="7920880" cy="3096344"/>
          </a:xfrm>
        </p:spPr>
        <p:txBody>
          <a:bodyPr>
            <a:normAutofit/>
          </a:bodyPr>
          <a:lstStyle/>
          <a:p>
            <a:pPr marL="0" indent="0" algn="just">
              <a:buNone/>
            </a:pPr>
            <a:r>
              <a:rPr lang="pt-BR" dirty="0"/>
              <a:t>Todos eles, como Leão símbolo que são, estão permanentemente dispostos e ansiosos por transmitir o potencial de que são dotados.</a:t>
            </a:r>
          </a:p>
          <a:p>
            <a:pPr hangingPunct="0"/>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160204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636912"/>
            <a:ext cx="7920880" cy="2376264"/>
          </a:xfrm>
        </p:spPr>
        <p:txBody>
          <a:bodyPr>
            <a:normAutofit/>
          </a:bodyPr>
          <a:lstStyle/>
          <a:p>
            <a:pPr marL="0" indent="0" algn="just">
              <a:buNone/>
            </a:pPr>
            <a:r>
              <a:rPr lang="pt-BR" dirty="0"/>
              <a:t>Os Ex-Governadores são a grandeza do movimento leonístico.</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657451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780928"/>
            <a:ext cx="7920880" cy="1800200"/>
          </a:xfrm>
        </p:spPr>
        <p:txBody>
          <a:bodyPr>
            <a:normAutofit/>
          </a:bodyPr>
          <a:lstStyle/>
          <a:p>
            <a:pPr marL="0" indent="0" algn="just">
              <a:buNone/>
            </a:pPr>
            <a:r>
              <a:rPr lang="pt-BR" dirty="0"/>
              <a:t>A vocês, Ex-Governadores de Distrito, pela comemoração do seu mês, nosso reconhecimento e gratidão.</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3917964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780928"/>
            <a:ext cx="7920880" cy="1800200"/>
          </a:xfrm>
        </p:spPr>
        <p:txBody>
          <a:bodyPr>
            <a:normAutofit lnSpcReduction="10000"/>
          </a:bodyPr>
          <a:lstStyle/>
          <a:p>
            <a:pPr marL="0" indent="0" algn="just">
              <a:buNone/>
            </a:pPr>
            <a:r>
              <a:rPr lang="pt-BR" dirty="0"/>
              <a:t>A você, nosso Ex-Governador José Eduardo Côgo, pelo seu carinho, sua disponibilidade, sua dedicação, sua participação, seus conhecimentos transmitidos, seu companheirismo e sua amizade, agradecemos de coração.</a:t>
            </a:r>
          </a:p>
          <a:p>
            <a:pPr hangingPunct="0"/>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20871139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780928"/>
            <a:ext cx="7920880" cy="1800200"/>
          </a:xfrm>
        </p:spPr>
        <p:txBody>
          <a:bodyPr>
            <a:normAutofit/>
          </a:bodyPr>
          <a:lstStyle/>
          <a:p>
            <a:pPr marL="0" indent="0" algn="just">
              <a:buNone/>
            </a:pPr>
            <a:r>
              <a:rPr lang="pt-BR" dirty="0"/>
              <a:t>Homenagem do Lions Clube Colatina Centro ao nosso grande Ex-Governador.</a:t>
            </a:r>
          </a:p>
          <a:p>
            <a:pPr hangingPunct="0"/>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802317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492896"/>
            <a:ext cx="7992888" cy="3240360"/>
          </a:xfrm>
        </p:spPr>
        <p:txBody>
          <a:bodyPr>
            <a:normAutofit/>
          </a:bodyPr>
          <a:lstStyle/>
          <a:p>
            <a:pPr marL="0" indent="0" algn="just">
              <a:buNone/>
            </a:pPr>
            <a:r>
              <a:rPr lang="pt-BR" dirty="0"/>
              <a:t>Instrução Leonística escrita pelo PGD CL Antônio Domingos Andriani, do LC Ribeirão Preto Jardim Paulista – São Paulo – Distrito LC6, acrescida de textos extraídos do site </a:t>
            </a:r>
            <a:r>
              <a:rPr lang="pt-BR" b="1" dirty="0"/>
              <a:t>Instruções Leonísticas</a:t>
            </a:r>
            <a:r>
              <a:rPr lang="pt-BR" dirty="0"/>
              <a:t>, do CL Paulo Fernando Silvestre do LC São Paulo – Ipiranga – Distrito LC2, e adaptada pelo CL Marco Antônio Fontana do CL Colatina Centro – DLC11.</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294245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204864"/>
            <a:ext cx="7992888" cy="2664296"/>
          </a:xfrm>
        </p:spPr>
        <p:txBody>
          <a:bodyPr>
            <a:normAutofit/>
          </a:bodyPr>
          <a:lstStyle/>
          <a:p>
            <a:pPr marL="0" indent="0">
              <a:buNone/>
            </a:pPr>
            <a:endParaRPr lang="pt-BR" b="1" dirty="0"/>
          </a:p>
          <a:p>
            <a:pPr marL="0" indent="0" algn="just">
              <a:buNone/>
            </a:pPr>
            <a:r>
              <a:rPr lang="pt-BR" dirty="0"/>
              <a:t>Tanto é que, no seu calendário oficial, reservou-lhes um mês para que lhes sejam prestadas as homenagens de que são merecedores.</a:t>
            </a:r>
          </a:p>
          <a:p>
            <a:pPr marL="0" indent="0">
              <a:buNone/>
            </a:pPr>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539537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611560" y="2924944"/>
            <a:ext cx="7776864" cy="1944216"/>
          </a:xfrm>
        </p:spPr>
        <p:txBody>
          <a:bodyPr>
            <a:normAutofit/>
          </a:bodyPr>
          <a:lstStyle/>
          <a:p>
            <a:pPr marL="0" indent="0" algn="just">
              <a:buNone/>
            </a:pPr>
            <a:r>
              <a:rPr lang="pt-BR" dirty="0"/>
              <a:t>No mês de fevereiro comemora-se o mês consagrado aos nossos Governadores de anos anteriores.</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37419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611560" y="2132856"/>
            <a:ext cx="7848872" cy="3168352"/>
          </a:xfrm>
        </p:spPr>
        <p:txBody>
          <a:bodyPr>
            <a:normAutofit/>
          </a:bodyPr>
          <a:lstStyle/>
          <a:p>
            <a:pPr marL="0" indent="0">
              <a:buNone/>
            </a:pPr>
            <a:r>
              <a:rPr lang="pt-BR" b="1" i="1" dirty="0"/>
              <a:t> </a:t>
            </a:r>
            <a:endParaRPr lang="pt-BR" dirty="0"/>
          </a:p>
          <a:p>
            <a:pPr marL="0" indent="0" algn="just">
              <a:buNone/>
            </a:pPr>
            <a:r>
              <a:rPr lang="pt-BR" dirty="0"/>
              <a:t>A importância dos nossos Ex-Governadores tem relacionamento direto com a vida e o desenvolvimento do próprio movimento leonístico.  </a:t>
            </a:r>
          </a:p>
          <a:p>
            <a:pPr marL="0" indent="0">
              <a:buNone/>
            </a:pPr>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1121840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611560" y="2348880"/>
            <a:ext cx="7848872" cy="2232248"/>
          </a:xfrm>
        </p:spPr>
        <p:txBody>
          <a:bodyPr>
            <a:normAutofit/>
          </a:bodyPr>
          <a:lstStyle/>
          <a:p>
            <a:pPr marL="0" indent="0">
              <a:buNone/>
            </a:pPr>
            <a:r>
              <a:rPr lang="pt-BR" b="1" i="1" dirty="0"/>
              <a:t> </a:t>
            </a:r>
            <a:endParaRPr lang="pt-BR" dirty="0"/>
          </a:p>
          <a:p>
            <a:pPr marL="0" indent="0" algn="just">
              <a:buNone/>
            </a:pPr>
            <a:r>
              <a:rPr lang="pt-BR" dirty="0"/>
              <a:t>Um envolvimento com a causa que Melvin Jones ajudou a alicerçar há mais de 103 anos.</a:t>
            </a:r>
          </a:p>
          <a:p>
            <a:pPr hangingPunct="0"/>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326780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2564904"/>
            <a:ext cx="7920880" cy="3168352"/>
          </a:xfrm>
        </p:spPr>
        <p:txBody>
          <a:bodyPr>
            <a:normAutofit/>
          </a:bodyPr>
          <a:lstStyle/>
          <a:p>
            <a:pPr marL="0" indent="0" algn="just">
              <a:buNone/>
            </a:pPr>
            <a:r>
              <a:rPr lang="pt-BR" dirty="0"/>
              <a:t>O enorme investimento: de tempo, trabalho, saúde, aprendizado, dinheiro, alegria, tristeza, tensão, emoção, decepção, representado pela doação de um ano inteiro de sua vida servindo como Governador, não deve ser jogado fora ou permanecer sem uso. Ele tem de ter retorno, como se fosse um capital investido. </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2461270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1772816"/>
            <a:ext cx="7848872" cy="3384376"/>
          </a:xfrm>
        </p:spPr>
        <p:txBody>
          <a:bodyPr>
            <a:normAutofit/>
          </a:bodyPr>
          <a:lstStyle/>
          <a:p>
            <a:endParaRPr lang="pt-BR" dirty="0"/>
          </a:p>
          <a:p>
            <a:pPr marL="0" indent="0">
              <a:buNone/>
            </a:pPr>
            <a:endParaRPr lang="pt-BR" dirty="0"/>
          </a:p>
          <a:p>
            <a:pPr marL="0" indent="0" algn="just">
              <a:buNone/>
            </a:pPr>
            <a:r>
              <a:rPr lang="pt-BR" dirty="0"/>
              <a:t>Cada um dos nossos Ex-Governadores transforma-se em um livro repleto de conhecimentos e experiências maravilhosas. </a:t>
            </a:r>
            <a:r>
              <a:rPr lang="pt-BR" b="1" i="1" dirty="0"/>
              <a:t> </a:t>
            </a:r>
            <a:endParaRPr lang="pt-BR" dirty="0"/>
          </a:p>
          <a:p>
            <a:pPr hangingPunct="0"/>
            <a:endParaRPr lang="pt-BR" dirty="0"/>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428059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14478" y="0"/>
            <a:ext cx="7661978" cy="764704"/>
          </a:xfrm>
        </p:spPr>
        <p:txBody>
          <a:bodyPr>
            <a:normAutofit/>
          </a:bodyPr>
          <a:lstStyle/>
          <a:p>
            <a:pPr algn="ctr"/>
            <a:r>
              <a:rPr lang="pt-BR" sz="2400" b="1" dirty="0"/>
              <a:t>HOMENAGEM AOS EX-GOVERNADORES</a:t>
            </a:r>
            <a:endParaRPr lang="pt-BR" sz="2400" dirty="0"/>
          </a:p>
        </p:txBody>
      </p:sp>
      <p:sp>
        <p:nvSpPr>
          <p:cNvPr id="3" name="Espaço Reservado para Conteúdo 2"/>
          <p:cNvSpPr>
            <a:spLocks noGrp="1"/>
          </p:cNvSpPr>
          <p:nvPr>
            <p:ph sz="quarter" idx="1"/>
          </p:nvPr>
        </p:nvSpPr>
        <p:spPr>
          <a:xfrm>
            <a:off x="539552" y="1772816"/>
            <a:ext cx="7848872" cy="3456384"/>
          </a:xfrm>
        </p:spPr>
        <p:txBody>
          <a:bodyPr>
            <a:normAutofit/>
          </a:bodyPr>
          <a:lstStyle/>
          <a:p>
            <a:endParaRPr lang="pt-BR" dirty="0"/>
          </a:p>
          <a:p>
            <a:pPr marL="0" indent="0">
              <a:buNone/>
            </a:pPr>
            <a:endParaRPr lang="pt-BR" dirty="0"/>
          </a:p>
          <a:p>
            <a:pPr marL="0" indent="0" algn="just">
              <a:buNone/>
            </a:pPr>
            <a:r>
              <a:rPr lang="pt-BR" dirty="0"/>
              <a:t>E esse livro encontra-se permanentemente na biblioteca do leonismo, sempre pronto a orientar, colaborar e tirar dúvidas.</a:t>
            </a:r>
          </a:p>
        </p:txBody>
      </p:sp>
      <p:pic>
        <p:nvPicPr>
          <p:cNvPr id="4" name="Picture 3"/>
          <p:cNvPicPr>
            <a:picLocks noChangeAspect="1" noChangeArrowheads="1"/>
          </p:cNvPicPr>
          <p:nvPr/>
        </p:nvPicPr>
        <p:blipFill>
          <a:blip r:embed="rId2" cstate="print"/>
          <a:srcRect/>
          <a:stretch>
            <a:fillRect/>
          </a:stretch>
        </p:blipFill>
        <p:spPr bwMode="auto">
          <a:xfrm>
            <a:off x="130357" y="72009"/>
            <a:ext cx="884121" cy="846013"/>
          </a:xfrm>
          <a:prstGeom prst="rect">
            <a:avLst/>
          </a:prstGeom>
          <a:noFill/>
          <a:ln w="9525">
            <a:noFill/>
            <a:miter lim="800000"/>
            <a:headEnd/>
            <a:tailEnd/>
          </a:ln>
        </p:spPr>
      </p:pic>
    </p:spTree>
    <p:extLst>
      <p:ext uri="{BB962C8B-B14F-4D97-AF65-F5344CB8AC3E}">
        <p14:creationId xmlns:p14="http://schemas.microsoft.com/office/powerpoint/2010/main" val="26296731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1584</TotalTime>
  <Words>926</Words>
  <Application>Microsoft Office PowerPoint</Application>
  <PresentationFormat>Apresentação na tela (4:3)</PresentationFormat>
  <Paragraphs>71</Paragraphs>
  <Slides>29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29</vt:i4>
      </vt:variant>
    </vt:vector>
  </HeadingPairs>
  <TitlesOfParts>
    <vt:vector size="33" baseType="lpstr">
      <vt:lpstr>Century Schoolbook</vt:lpstr>
      <vt:lpstr>Wingdings</vt:lpstr>
      <vt:lpstr>Wingdings 2</vt:lpstr>
      <vt:lpstr>Balcão Envidraçado</vt:lpstr>
      <vt:lpstr>INSTRUÇÕES LEONÍSTICAS  “HOMENAGEM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lpstr>HOMENAGEM AOS EX-GOVERNADORES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vaoliveira</dc:creator>
  <cp:lastModifiedBy>Fernando Ruas de Oliveira</cp:lastModifiedBy>
  <cp:revision>307</cp:revision>
  <dcterms:created xsi:type="dcterms:W3CDTF">2011-09-19T17:15:28Z</dcterms:created>
  <dcterms:modified xsi:type="dcterms:W3CDTF">2021-02-09T21:31:11Z</dcterms:modified>
</cp:coreProperties>
</file>