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395" r:id="rId3"/>
    <p:sldId id="401" r:id="rId4"/>
    <p:sldId id="398" r:id="rId5"/>
    <p:sldId id="397" r:id="rId6"/>
    <p:sldId id="407" r:id="rId7"/>
    <p:sldId id="402" r:id="rId8"/>
    <p:sldId id="405" r:id="rId9"/>
    <p:sldId id="408" r:id="rId10"/>
    <p:sldId id="412" r:id="rId11"/>
    <p:sldId id="413" r:id="rId12"/>
    <p:sldId id="414" r:id="rId13"/>
    <p:sldId id="415" r:id="rId14"/>
    <p:sldId id="416" r:id="rId15"/>
    <p:sldId id="417" r:id="rId16"/>
    <p:sldId id="418" r:id="rId17"/>
    <p:sldId id="422" r:id="rId18"/>
    <p:sldId id="419" r:id="rId19"/>
    <p:sldId id="421" r:id="rId20"/>
    <p:sldId id="420" r:id="rId21"/>
    <p:sldId id="393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27/10/2020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27/10/2020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27/10/2020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27/10/2020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27/10/2020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27/10/2020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27/10/2020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27/10/2020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27/10/2020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286000" y="3789040"/>
            <a:ext cx="6172200" cy="1944216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“INFORMAÇÕES SOBRE PAGAMENTOS”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060848"/>
            <a:ext cx="7848872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VALORES DO DISTRITO LC 11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1)</a:t>
            </a:r>
            <a:r>
              <a:rPr lang="pt-BR" dirty="0"/>
              <a:t> Joia Distrital = </a:t>
            </a:r>
            <a:r>
              <a:rPr lang="pt-BR" b="1" dirty="0"/>
              <a:t>R$ 12,00</a:t>
            </a:r>
            <a:r>
              <a:rPr lang="pt-BR" dirty="0"/>
              <a:t> </a:t>
            </a:r>
            <a:r>
              <a:rPr lang="pt-BR" b="1" dirty="0"/>
              <a:t>(Suspensa até 31 dezembro de 2020)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2) </a:t>
            </a:r>
            <a:r>
              <a:rPr lang="pt-BR" dirty="0"/>
              <a:t>Quota Distrital = </a:t>
            </a:r>
            <a:r>
              <a:rPr lang="pt-BR" b="1" dirty="0"/>
              <a:t>R$ 87,00</a:t>
            </a:r>
            <a:r>
              <a:rPr lang="pt-BR" dirty="0"/>
              <a:t> (Semestral </a:t>
            </a:r>
            <a:r>
              <a:rPr lang="pt-BR" b="1" i="1" dirty="0"/>
              <a:t>Per Capita</a:t>
            </a:r>
            <a:r>
              <a:rPr lang="pt-BR" dirty="0"/>
              <a:t>)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DATA DE PAGAMENTO – ARTIGO 17 DO ESTATUTO DO DISTRITO LC 11</a:t>
            </a:r>
          </a:p>
        </p:txBody>
      </p:sp>
    </p:spTree>
    <p:extLst>
      <p:ext uri="{BB962C8B-B14F-4D97-AF65-F5344CB8AC3E}">
        <p14:creationId xmlns:p14="http://schemas.microsoft.com/office/powerpoint/2010/main" val="397154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988840"/>
            <a:ext cx="7848872" cy="37444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As cobranças para um novo associado começam no dia primeiro do mês em que o associado entrou para o clube em uma taxa média de</a:t>
            </a:r>
            <a:r>
              <a:rPr lang="pt-BR" b="1" dirty="0"/>
              <a:t> R$ 14,50 (R$ 87,00 : 6 = R$ 14,50) </a:t>
            </a:r>
            <a:r>
              <a:rPr lang="pt-BR" dirty="0"/>
              <a:t>por mês a ser cobrada até o final do período semestral.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cobrança passa a ser semestral daí em diante. Veja abaixo um cronograma das quotas do novo associado ao longo do ano.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DATA DE PAGAMENTO – ARTIGO 17 DO ESTATUTO DO DISTRITO LC 11</a:t>
            </a:r>
          </a:p>
        </p:txBody>
      </p:sp>
    </p:spTree>
    <p:extLst>
      <p:ext uri="{BB962C8B-B14F-4D97-AF65-F5344CB8AC3E}">
        <p14:creationId xmlns:p14="http://schemas.microsoft.com/office/powerpoint/2010/main" val="174605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ço Reservado para Conteúdo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40160680"/>
              </p:ext>
            </p:extLst>
          </p:nvPr>
        </p:nvGraphicFramePr>
        <p:xfrm>
          <a:off x="611558" y="1340769"/>
          <a:ext cx="8064897" cy="47212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8">
                  <a:extLst>
                    <a:ext uri="{9D8B030D-6E8A-4147-A177-3AD203B41FA5}">
                      <a16:colId xmlns:a16="http://schemas.microsoft.com/office/drawing/2014/main" val="4015790925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937884362"/>
                    </a:ext>
                  </a:extLst>
                </a:gridCol>
                <a:gridCol w="4680519">
                  <a:extLst>
                    <a:ext uri="{9D8B030D-6E8A-4147-A177-3AD203B41FA5}">
                      <a16:colId xmlns:a16="http://schemas.microsoft.com/office/drawing/2014/main" val="2323010183"/>
                    </a:ext>
                  </a:extLst>
                </a:gridCol>
              </a:tblGrid>
              <a:tr h="3342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MÊS</a:t>
                      </a:r>
                      <a:r>
                        <a:rPr lang="pt-BR" sz="105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INGRESSO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VALOR EM R$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374696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1º. de Julho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R$ 87.00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row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 R$ 12,00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joia de ingresso para novos associados</a:t>
                      </a:r>
                      <a:br>
                        <a:rPr lang="pt-BR" sz="18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t-BR" sz="1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Suspensa até 31 de dezembro de 2020</a:t>
                      </a:r>
                      <a:endParaRPr lang="pt-BR" sz="1800" b="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6402336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1º. de Agosto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R$ 72,50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5082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1º. de Setembro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R$ 58,00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75645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1º. de Outubro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R$ 43,50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330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1º. de Novembro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R$ 29,00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561613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1º. de Dezembro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R$ 14,50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486067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1º. de Janeiro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R$ 87.00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574588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1º. de Fevereiro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R$ 72,50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868853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1º. de Março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R$ 58,00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11634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1º. de Abril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R$ 43,50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885390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1º. de Maio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R$ 29,00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820741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b="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1º. de Junho</a:t>
                      </a:r>
                      <a:endParaRPr lang="pt-B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R$ 14,50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18620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CÁLCULO PARA NOVOS ASSOCIADOS EM FUNÇÃO DO MÊS DE INGRESSO</a:t>
            </a:r>
          </a:p>
        </p:txBody>
      </p:sp>
    </p:spTree>
    <p:extLst>
      <p:ext uri="{BB962C8B-B14F-4D97-AF65-F5344CB8AC3E}">
        <p14:creationId xmlns:p14="http://schemas.microsoft.com/office/powerpoint/2010/main" val="2965858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132856"/>
            <a:ext cx="7848872" cy="3600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/>
              <a:t>QUOTAS DISTRITAL DE AFILIAÇÃO FAMILIAR</a:t>
            </a:r>
          </a:p>
          <a:p>
            <a:pPr marL="0" indent="0" algn="just">
              <a:buNone/>
            </a:pPr>
            <a:br>
              <a:rPr lang="pt-BR" b="1" dirty="0"/>
            </a:br>
            <a:r>
              <a:rPr lang="pt-BR" dirty="0"/>
              <a:t>a) O chefe da residência paga quota semestral integral = </a:t>
            </a:r>
            <a:r>
              <a:rPr lang="pt-BR" b="1" dirty="0"/>
              <a:t>R$ 87,00 </a:t>
            </a:r>
            <a:r>
              <a:rPr lang="pt-BR" dirty="0"/>
              <a:t>e joia de admissão = </a:t>
            </a:r>
            <a:r>
              <a:rPr lang="pt-BR" b="1" dirty="0"/>
              <a:t>R$ 12,00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b) Os dependentes, cônjuges, filhos, tios, primos, genros, noras, avos e até parentes por afinidade (no máximo quatro) pagam  quota semestral = </a:t>
            </a:r>
            <a:r>
              <a:rPr lang="pt-BR" b="1" dirty="0"/>
              <a:t>R$ 68,50 </a:t>
            </a:r>
            <a:r>
              <a:rPr lang="pt-BR" dirty="0"/>
              <a:t>(semestral per capita) </a:t>
            </a:r>
            <a:endParaRPr lang="pt-BR" b="1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c) Os dependentes de unidade familiar são dispensados do pagamento da joia de ingresso ao Distrito LC11.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DATA DE PAGAMENTO – ARTIGO 17 DO ESTATUTO DO DISTRITO LC 11</a:t>
            </a:r>
          </a:p>
        </p:txBody>
      </p:sp>
    </p:spTree>
    <p:extLst>
      <p:ext uri="{BB962C8B-B14F-4D97-AF65-F5344CB8AC3E}">
        <p14:creationId xmlns:p14="http://schemas.microsoft.com/office/powerpoint/2010/main" val="267372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276872"/>
            <a:ext cx="7848872" cy="34563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As cobranças para um novo associado familiar começam no dia primeiro do mês em que o associado entrou para o clube em uma taxa média de</a:t>
            </a:r>
            <a:r>
              <a:rPr lang="pt-BR" b="1" dirty="0"/>
              <a:t> R$ 11,42 (R$ 68,50 : 6 = R$ 11,42) </a:t>
            </a:r>
            <a:r>
              <a:rPr lang="pt-BR" dirty="0"/>
              <a:t>por mês a ser cobrada até o final do período semestral.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cobrança passa a ser semestral daí em diante. Veja abaixo um cronograma das quotas do novo associado familiar ao longo do ano.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DATA DE PAGAMENTO – ARTIGO 17 DO ESTATUTO DO DISTRITO LC 11</a:t>
            </a:r>
          </a:p>
        </p:txBody>
      </p:sp>
    </p:spTree>
    <p:extLst>
      <p:ext uri="{BB962C8B-B14F-4D97-AF65-F5344CB8AC3E}">
        <p14:creationId xmlns:p14="http://schemas.microsoft.com/office/powerpoint/2010/main" val="107638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ço Reservado para Conteúdo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03645426"/>
              </p:ext>
            </p:extLst>
          </p:nvPr>
        </p:nvGraphicFramePr>
        <p:xfrm>
          <a:off x="611560" y="1268767"/>
          <a:ext cx="7920880" cy="5184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4015790925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937884362"/>
                    </a:ext>
                  </a:extLst>
                </a:gridCol>
              </a:tblGrid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MÊS</a:t>
                      </a:r>
                      <a:r>
                        <a:rPr lang="pt-BR" baseline="0" dirty="0"/>
                        <a:t> DE INGRESSO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VALOR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5374696"/>
                  </a:ext>
                </a:extLst>
              </a:tr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1º. de Julho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R$ 68,50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023369"/>
                  </a:ext>
                </a:extLst>
              </a:tr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1º. de Agosto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R$ 57,08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450829"/>
                  </a:ext>
                </a:extLst>
              </a:tr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1º. de Setembro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R$ 45,67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075645"/>
                  </a:ext>
                </a:extLst>
              </a:tr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1º. de Outubro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R$ 34,25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783309"/>
                  </a:ext>
                </a:extLst>
              </a:tr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1º. de Novembro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R$ 22,83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5561613"/>
                  </a:ext>
                </a:extLst>
              </a:tr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1º. de Dezembro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R$ 11,42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6486067"/>
                  </a:ext>
                </a:extLst>
              </a:tr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1º. de Janeiro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R$ 63,50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4574588"/>
                  </a:ext>
                </a:extLst>
              </a:tr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1º. de Fevereiro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R$ 57,08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7868853"/>
                  </a:ext>
                </a:extLst>
              </a:tr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1º. de Março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R$ 45,67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5116349"/>
                  </a:ext>
                </a:extLst>
              </a:tr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1º. de Abril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R$ 34,25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7885390"/>
                  </a:ext>
                </a:extLst>
              </a:tr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1º. de Maio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R$ 22,83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6820741"/>
                  </a:ext>
                </a:extLst>
              </a:tr>
              <a:tr h="398813"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1º. de Junho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R$ 11,42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918620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Autofit/>
          </a:bodyPr>
          <a:lstStyle/>
          <a:p>
            <a:pPr algn="ctr"/>
            <a:r>
              <a:rPr lang="pt-BR" sz="2700" dirty="0"/>
              <a:t>CÁLCULO PARA ASSOCIADO FAMILIAR EM FUNÇÃO DO MÊS DE INGRESSO</a:t>
            </a:r>
          </a:p>
        </p:txBody>
      </p:sp>
    </p:spTree>
    <p:extLst>
      <p:ext uri="{BB962C8B-B14F-4D97-AF65-F5344CB8AC3E}">
        <p14:creationId xmlns:p14="http://schemas.microsoft.com/office/powerpoint/2010/main" val="2238384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916832"/>
            <a:ext cx="7848872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VALORES DO CLUBE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Mensalidade = </a:t>
            </a:r>
            <a:r>
              <a:rPr lang="pt-BR" b="1" dirty="0"/>
              <a:t>R$ 60,00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As cobranças para um novo associado começam no dia primeiro do mês em que o associado entrou para o clube no valor de</a:t>
            </a:r>
            <a:r>
              <a:rPr lang="pt-BR" b="1" dirty="0"/>
              <a:t> R$ 60,00 </a:t>
            </a:r>
            <a:r>
              <a:rPr lang="pt-BR" dirty="0"/>
              <a:t>por mês a ser cobrada mensalmente daí para a frente.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DATA DE PAGAMENTO – ARTIGO 32 DO ESTATUTO DO LC COLATINA CENTRO</a:t>
            </a:r>
          </a:p>
        </p:txBody>
      </p:sp>
    </p:spTree>
    <p:extLst>
      <p:ext uri="{BB962C8B-B14F-4D97-AF65-F5344CB8AC3E}">
        <p14:creationId xmlns:p14="http://schemas.microsoft.com/office/powerpoint/2010/main" val="18429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916832"/>
            <a:ext cx="8064896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VALORES DO CLUBE DE AFILIAÇÃO FAMILIAR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Mensalidade = </a:t>
            </a:r>
            <a:r>
              <a:rPr lang="pt-BR" b="1" dirty="0"/>
              <a:t>R$ 30,00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As cobranças para um novo associado começam no dia primeiro do mês em que o associado entrou para o clube no valor de</a:t>
            </a:r>
            <a:r>
              <a:rPr lang="pt-BR" b="1" dirty="0"/>
              <a:t> R$ 30,00 </a:t>
            </a:r>
            <a:r>
              <a:rPr lang="pt-BR" dirty="0"/>
              <a:t>por mês a ser cobrada mensalmente daí para a frente.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DATA DE PAGAMENTO – ARTIGO 32 DO ESTATUTO DO LC COLATINA CENTRO</a:t>
            </a:r>
          </a:p>
        </p:txBody>
      </p:sp>
    </p:spTree>
    <p:extLst>
      <p:ext uri="{BB962C8B-B14F-4D97-AF65-F5344CB8AC3E}">
        <p14:creationId xmlns:p14="http://schemas.microsoft.com/office/powerpoint/2010/main" val="313892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7848872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/>
              <a:t>PAGAMENTO AO LIONS INTERNACIONAL</a:t>
            </a:r>
          </a:p>
          <a:p>
            <a:pPr marL="0" indent="0" algn="just">
              <a:buNone/>
            </a:pPr>
            <a:r>
              <a:rPr lang="pt-BR" b="1" dirty="0"/>
              <a:t>1)</a:t>
            </a:r>
            <a:r>
              <a:rPr lang="pt-BR" dirty="0"/>
              <a:t> Joia Internacional = </a:t>
            </a:r>
            <a:r>
              <a:rPr lang="pt-BR" b="1" dirty="0"/>
              <a:t>US $ 35,00</a:t>
            </a:r>
            <a:r>
              <a:rPr lang="pt-BR" dirty="0"/>
              <a:t> </a:t>
            </a:r>
            <a:r>
              <a:rPr lang="pt-BR" b="1" dirty="0"/>
              <a:t>(Suspensa até 31 dezembro de 2020)</a:t>
            </a:r>
          </a:p>
          <a:p>
            <a:pPr marL="0" indent="0" algn="just">
              <a:buNone/>
            </a:pPr>
            <a:r>
              <a:rPr lang="pt-BR" b="1" dirty="0"/>
              <a:t>2) </a:t>
            </a:r>
            <a:r>
              <a:rPr lang="pt-BR" dirty="0"/>
              <a:t>Quota Internacional = </a:t>
            </a:r>
            <a:r>
              <a:rPr lang="pt-BR" b="1" dirty="0"/>
              <a:t>US $ 21,50</a:t>
            </a:r>
            <a:r>
              <a:rPr lang="pt-BR" dirty="0"/>
              <a:t> (Semestral </a:t>
            </a:r>
            <a:r>
              <a:rPr lang="pt-BR" b="1" i="1" dirty="0"/>
              <a:t>Per Capita</a:t>
            </a:r>
            <a:r>
              <a:rPr lang="pt-BR" dirty="0"/>
              <a:t>)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PAGAMENTO AO DISTRITO LC 11</a:t>
            </a:r>
          </a:p>
          <a:p>
            <a:pPr marL="0" indent="0" algn="just">
              <a:buNone/>
            </a:pPr>
            <a:r>
              <a:rPr lang="pt-BR" b="1" dirty="0"/>
              <a:t>1)</a:t>
            </a:r>
            <a:r>
              <a:rPr lang="pt-BR" dirty="0"/>
              <a:t> Joia Distrital = </a:t>
            </a:r>
            <a:r>
              <a:rPr lang="pt-BR" b="1" dirty="0"/>
              <a:t>R$ 12,00</a:t>
            </a:r>
            <a:r>
              <a:rPr lang="pt-BR" dirty="0"/>
              <a:t> </a:t>
            </a:r>
            <a:r>
              <a:rPr lang="pt-BR" b="1" dirty="0"/>
              <a:t>(Suspensa até 31 dezembro de 2020)</a:t>
            </a:r>
          </a:p>
          <a:p>
            <a:pPr marL="0" indent="0" algn="just">
              <a:buNone/>
            </a:pPr>
            <a:r>
              <a:rPr lang="pt-BR" b="1" dirty="0"/>
              <a:t>2) </a:t>
            </a:r>
            <a:r>
              <a:rPr lang="pt-BR" dirty="0"/>
              <a:t>Quota Distrital = </a:t>
            </a:r>
            <a:r>
              <a:rPr lang="pt-BR" b="1" dirty="0"/>
              <a:t>R$ 87,00</a:t>
            </a:r>
            <a:r>
              <a:rPr lang="pt-BR" dirty="0"/>
              <a:t> (Semestral </a:t>
            </a:r>
            <a:r>
              <a:rPr lang="pt-BR" b="1" i="1" dirty="0"/>
              <a:t>Per Capita</a:t>
            </a:r>
            <a:r>
              <a:rPr lang="pt-BR" dirty="0"/>
              <a:t>)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PAGAMENTO AO CLUBE</a:t>
            </a:r>
          </a:p>
          <a:p>
            <a:pPr marL="0" indent="0" algn="just">
              <a:buNone/>
            </a:pPr>
            <a:r>
              <a:rPr lang="pt-BR" b="1" dirty="0"/>
              <a:t>1)</a:t>
            </a:r>
            <a:r>
              <a:rPr lang="pt-BR" dirty="0"/>
              <a:t> Mensalidade = </a:t>
            </a:r>
            <a:r>
              <a:rPr lang="pt-BR" b="1" dirty="0"/>
              <a:t>R$ 60,00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76470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TOTAL DOS PAGAMENTOS - RESUMIDO</a:t>
            </a:r>
          </a:p>
        </p:txBody>
      </p:sp>
    </p:spTree>
    <p:extLst>
      <p:ext uri="{BB962C8B-B14F-4D97-AF65-F5344CB8AC3E}">
        <p14:creationId xmlns:p14="http://schemas.microsoft.com/office/powerpoint/2010/main" val="240826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7992888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/>
              <a:t>PAGAMENTO AO LIONS INTERNACIONAL</a:t>
            </a:r>
          </a:p>
          <a:p>
            <a:pPr marL="0" indent="0" algn="just">
              <a:buNone/>
            </a:pPr>
            <a:r>
              <a:rPr lang="pt-BR" b="1" dirty="0"/>
              <a:t>1)</a:t>
            </a:r>
            <a:r>
              <a:rPr lang="pt-BR" dirty="0"/>
              <a:t> Joia = </a:t>
            </a:r>
            <a:r>
              <a:rPr lang="pt-BR" b="1" dirty="0"/>
              <a:t>US $ 35,00 = R$ 191,17</a:t>
            </a:r>
            <a:r>
              <a:rPr lang="pt-BR" dirty="0"/>
              <a:t> </a:t>
            </a:r>
            <a:r>
              <a:rPr lang="pt-BR" b="1" dirty="0"/>
              <a:t>(Suspensa até 31/12/2020)</a:t>
            </a:r>
          </a:p>
          <a:p>
            <a:pPr marL="0" indent="0" algn="just">
              <a:buNone/>
            </a:pPr>
            <a:r>
              <a:rPr lang="pt-BR" b="1" dirty="0"/>
              <a:t>2) </a:t>
            </a:r>
            <a:r>
              <a:rPr lang="pt-BR" dirty="0"/>
              <a:t>Quota Semestral = </a:t>
            </a:r>
            <a:r>
              <a:rPr lang="pt-BR" b="1" dirty="0"/>
              <a:t>US $ 21,50</a:t>
            </a:r>
            <a:r>
              <a:rPr lang="pt-BR" dirty="0"/>
              <a:t> = </a:t>
            </a:r>
            <a:r>
              <a:rPr lang="pt-BR" b="1" dirty="0"/>
              <a:t>R$ 117,44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PAGAMENTO AO DISTRITO LC 11</a:t>
            </a:r>
          </a:p>
          <a:p>
            <a:pPr marL="0" indent="0" algn="just">
              <a:buNone/>
            </a:pPr>
            <a:r>
              <a:rPr lang="pt-BR" b="1" dirty="0"/>
              <a:t>1)</a:t>
            </a:r>
            <a:r>
              <a:rPr lang="pt-BR" dirty="0"/>
              <a:t> Joia = </a:t>
            </a:r>
            <a:r>
              <a:rPr lang="pt-BR" b="1" dirty="0"/>
              <a:t>R$ 12,00</a:t>
            </a:r>
            <a:r>
              <a:rPr lang="pt-BR" dirty="0"/>
              <a:t> </a:t>
            </a:r>
            <a:r>
              <a:rPr lang="pt-BR" b="1" dirty="0"/>
              <a:t>(Suspensa até 31/12/2020)</a:t>
            </a:r>
          </a:p>
          <a:p>
            <a:pPr marL="0" indent="0" algn="just">
              <a:buNone/>
            </a:pPr>
            <a:r>
              <a:rPr lang="pt-BR" b="1" dirty="0"/>
              <a:t>2) </a:t>
            </a:r>
            <a:r>
              <a:rPr lang="pt-BR" dirty="0"/>
              <a:t>Quota Semestral = </a:t>
            </a:r>
            <a:r>
              <a:rPr lang="pt-BR" b="1" dirty="0"/>
              <a:t>R$ 87,00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PAGAMENTO AO CLUBE</a:t>
            </a:r>
          </a:p>
          <a:p>
            <a:pPr marL="0" indent="0" algn="just">
              <a:buNone/>
            </a:pPr>
            <a:r>
              <a:rPr lang="pt-BR" b="1" dirty="0"/>
              <a:t>1)</a:t>
            </a:r>
            <a:r>
              <a:rPr lang="pt-BR" dirty="0"/>
              <a:t> Mensalidade = </a:t>
            </a:r>
            <a:r>
              <a:rPr lang="pt-BR" b="1" dirty="0"/>
              <a:t>R$ 60,00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/>
              <a:t>TOTAL GERAL = R$ 264,44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810278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TOTAL DO PAGAMENTO PARA NOVO ASSOCIADO ADMITIDO NO MÊS DE JULHO </a:t>
            </a:r>
          </a:p>
        </p:txBody>
      </p:sp>
    </p:spTree>
    <p:extLst>
      <p:ext uri="{BB962C8B-B14F-4D97-AF65-F5344CB8AC3E}">
        <p14:creationId xmlns:p14="http://schemas.microsoft.com/office/powerpoint/2010/main" val="136102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276872"/>
            <a:ext cx="7848872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Seção 2. QUOTAS DE AFILIAÇÃO</a:t>
            </a:r>
          </a:p>
          <a:p>
            <a:pPr marL="0" indent="0" algn="just">
              <a:buNone/>
            </a:pPr>
            <a:br>
              <a:rPr lang="pt-BR" b="1" dirty="0"/>
            </a:br>
            <a:r>
              <a:rPr lang="pt-BR" i="1" dirty="0"/>
              <a:t>"...serão cobradas de cada associado do clube tendo como base o quadro associativo de cada clube, de acordo com o informe de movimento de associados correspondente aos meses de junho e dezembro...)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DATA DE PAGAMENTO – ARTIGO XII DOS REGULAMENTOS DO LI</a:t>
            </a:r>
          </a:p>
        </p:txBody>
      </p:sp>
    </p:spTree>
    <p:extLst>
      <p:ext uri="{BB962C8B-B14F-4D97-AF65-F5344CB8AC3E}">
        <p14:creationId xmlns:p14="http://schemas.microsoft.com/office/powerpoint/2010/main" val="255776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7992888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/>
              <a:t>PAGAMENTO AO LIONS INTERNACIONAL</a:t>
            </a:r>
          </a:p>
          <a:p>
            <a:pPr marL="0" indent="0" algn="just">
              <a:buNone/>
            </a:pPr>
            <a:r>
              <a:rPr lang="pt-BR" b="1" dirty="0"/>
              <a:t>1)</a:t>
            </a:r>
            <a:r>
              <a:rPr lang="pt-BR" dirty="0"/>
              <a:t> Joia = </a:t>
            </a:r>
            <a:r>
              <a:rPr lang="pt-BR" b="1" dirty="0"/>
              <a:t>US $ 35,00 = R$ 196,98</a:t>
            </a:r>
            <a:r>
              <a:rPr lang="pt-BR" dirty="0"/>
              <a:t> </a:t>
            </a:r>
            <a:r>
              <a:rPr lang="pt-BR" b="1" dirty="0"/>
              <a:t>(Suspensa até 31/12/2020)</a:t>
            </a:r>
          </a:p>
          <a:p>
            <a:pPr marL="0" indent="0" algn="just">
              <a:buNone/>
            </a:pPr>
            <a:r>
              <a:rPr lang="pt-BR" b="1" dirty="0"/>
              <a:t>2) </a:t>
            </a:r>
            <a:r>
              <a:rPr lang="pt-BR" dirty="0"/>
              <a:t>Quota Semestral = </a:t>
            </a:r>
            <a:r>
              <a:rPr lang="pt-BR" b="1" dirty="0"/>
              <a:t>US $ 10,75</a:t>
            </a:r>
            <a:r>
              <a:rPr lang="pt-BR" dirty="0"/>
              <a:t> = </a:t>
            </a:r>
            <a:r>
              <a:rPr lang="pt-BR" b="1" dirty="0"/>
              <a:t>R$ 60,50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PAGAMENTO AO DISTRITO LC 11</a:t>
            </a:r>
          </a:p>
          <a:p>
            <a:pPr marL="0" indent="0" algn="just">
              <a:buNone/>
            </a:pPr>
            <a:r>
              <a:rPr lang="pt-BR" b="1" dirty="0"/>
              <a:t>1)</a:t>
            </a:r>
            <a:r>
              <a:rPr lang="pt-BR" dirty="0"/>
              <a:t> Joia = </a:t>
            </a:r>
            <a:r>
              <a:rPr lang="pt-BR" b="1" dirty="0"/>
              <a:t>R$ 12,00</a:t>
            </a:r>
            <a:r>
              <a:rPr lang="pt-BR" dirty="0"/>
              <a:t> </a:t>
            </a:r>
            <a:r>
              <a:rPr lang="pt-BR" b="1" dirty="0"/>
              <a:t>(Suspensa até 31/12/2020)</a:t>
            </a:r>
          </a:p>
          <a:p>
            <a:pPr marL="0" indent="0" algn="just">
              <a:buNone/>
            </a:pPr>
            <a:r>
              <a:rPr lang="pt-BR" b="1" dirty="0"/>
              <a:t>2) </a:t>
            </a:r>
            <a:r>
              <a:rPr lang="pt-BR" dirty="0"/>
              <a:t>Quota Semestral = </a:t>
            </a:r>
            <a:r>
              <a:rPr lang="pt-BR" b="1" dirty="0"/>
              <a:t>R$ 43,50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PAGAMENTO AO CLUBE</a:t>
            </a:r>
          </a:p>
          <a:p>
            <a:pPr marL="0" indent="0" algn="just">
              <a:buNone/>
            </a:pPr>
            <a:r>
              <a:rPr lang="pt-BR" b="1" dirty="0"/>
              <a:t>1)</a:t>
            </a:r>
            <a:r>
              <a:rPr lang="pt-BR" dirty="0"/>
              <a:t> Mensalidade = </a:t>
            </a:r>
            <a:r>
              <a:rPr lang="pt-BR" b="1" dirty="0"/>
              <a:t>R$ 60,00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/>
              <a:t>TOTAL GERAL = R$ 164,00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810278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dirty="0"/>
              <a:t>TOTAL DO PAGAMENTO PARA NOVO ASSOCIADO ADMITIDO NO MÊS DE OUTUBRO</a:t>
            </a:r>
            <a:r>
              <a:rPr lang="pt-BR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199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492896"/>
            <a:ext cx="7704856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Instrução Leonística preparada e apresentada pelo CL Marco Antônio Fontana do LC Colatina Centro – DLC11.                                                                   Fonte de pesquisa: site do LI, site do DLC11 e Estatuto do LC Colatina Centro.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INFORMAÇÕES SOBRE PAGAMENTOS</a:t>
            </a:r>
          </a:p>
        </p:txBody>
      </p:sp>
    </p:spTree>
    <p:extLst>
      <p:ext uri="{BB962C8B-B14F-4D97-AF65-F5344CB8AC3E}">
        <p14:creationId xmlns:p14="http://schemas.microsoft.com/office/powerpoint/2010/main" val="13360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060848"/>
            <a:ext cx="7848872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VALORES DO LIONS INTERNACIONAL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1)</a:t>
            </a:r>
            <a:r>
              <a:rPr lang="pt-BR" dirty="0"/>
              <a:t> Joia Internacional = </a:t>
            </a:r>
            <a:r>
              <a:rPr lang="pt-BR" b="1" dirty="0"/>
              <a:t>US $ 35,00</a:t>
            </a:r>
            <a:r>
              <a:rPr lang="pt-BR" dirty="0"/>
              <a:t> </a:t>
            </a:r>
            <a:r>
              <a:rPr lang="pt-BR" b="1" dirty="0"/>
              <a:t>(Suspensa até 31 dezembro de 2020)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2) </a:t>
            </a:r>
            <a:r>
              <a:rPr lang="pt-BR" dirty="0"/>
              <a:t>Quota Internacional = </a:t>
            </a:r>
            <a:r>
              <a:rPr lang="pt-BR" b="1" dirty="0"/>
              <a:t>US $ 21,50</a:t>
            </a:r>
            <a:r>
              <a:rPr lang="pt-BR" dirty="0"/>
              <a:t> (Semestral </a:t>
            </a:r>
            <a:r>
              <a:rPr lang="pt-BR" b="1" i="1" dirty="0"/>
              <a:t>Per Capita</a:t>
            </a:r>
            <a:r>
              <a:rPr lang="pt-BR" dirty="0"/>
              <a:t>)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DATA DE PAGAMENTO – ARTIGO XII DOS REGULAMENTOS DO LI</a:t>
            </a:r>
          </a:p>
        </p:txBody>
      </p:sp>
    </p:spTree>
    <p:extLst>
      <p:ext uri="{BB962C8B-B14F-4D97-AF65-F5344CB8AC3E}">
        <p14:creationId xmlns:p14="http://schemas.microsoft.com/office/powerpoint/2010/main" val="247664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988840"/>
            <a:ext cx="7848872" cy="37444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As cobranças para um novo associado começam no dia primeiro do mês em que o associado entrou para o clube em uma taxa média de</a:t>
            </a:r>
            <a:r>
              <a:rPr lang="pt-BR" b="1" dirty="0"/>
              <a:t> US$ 3,58 (US$ 21,50 : 6 = US $ 3,58) </a:t>
            </a:r>
            <a:r>
              <a:rPr lang="pt-BR" dirty="0"/>
              <a:t>por mês a ser cobrada, adiantadamente, até o final do período semestral.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cobrança passa a ser semestral daí em diante. Veja abaixo um cronograma das quotas do novo associado ao longo do ano.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DATA DE PAGAMENTO – ARTIGO XII DOS REGULAMENTOS DO LI</a:t>
            </a:r>
          </a:p>
        </p:txBody>
      </p:sp>
    </p:spTree>
    <p:extLst>
      <p:ext uri="{BB962C8B-B14F-4D97-AF65-F5344CB8AC3E}">
        <p14:creationId xmlns:p14="http://schemas.microsoft.com/office/powerpoint/2010/main" val="112340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ço Reservado para Conteúdo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05739715"/>
              </p:ext>
            </p:extLst>
          </p:nvPr>
        </p:nvGraphicFramePr>
        <p:xfrm>
          <a:off x="611558" y="1484785"/>
          <a:ext cx="8064897" cy="4752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2">
                  <a:extLst>
                    <a:ext uri="{9D8B030D-6E8A-4147-A177-3AD203B41FA5}">
                      <a16:colId xmlns:a16="http://schemas.microsoft.com/office/drawing/2014/main" val="4015790925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937884362"/>
                    </a:ext>
                  </a:extLst>
                </a:gridCol>
                <a:gridCol w="4464495">
                  <a:extLst>
                    <a:ext uri="{9D8B030D-6E8A-4147-A177-3AD203B41FA5}">
                      <a16:colId xmlns:a16="http://schemas.microsoft.com/office/drawing/2014/main" val="2323010183"/>
                    </a:ext>
                  </a:extLst>
                </a:gridCol>
              </a:tblGrid>
              <a:tr h="365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MÊS DE INGRESSO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VALOR EM US $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374696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Julho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21,50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row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+ US $ 35,00</a:t>
                      </a:r>
                      <a:r>
                        <a:rPr lang="pt-BR" sz="1800" baseline="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de joia de ingresso para novos associados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</a:rPr>
                        <a:t>Suspensa até 31 de dezembro de 2020</a:t>
                      </a:r>
                      <a:endParaRPr lang="pt-B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6402336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Agosto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17,92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5082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Setembro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14,33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75645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Outubro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10,75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330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Novembro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7,17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561613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</a:rPr>
                        <a:t>1º. de Dezembro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3,58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486067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</a:rPr>
                        <a:t>1º. de Janeiro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21,50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574588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</a:rPr>
                        <a:t>1º. de Fevereiro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17,92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868853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</a:rPr>
                        <a:t>1º. de Março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14,33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11634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</a:rPr>
                        <a:t>1º. de Abril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10,75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885390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</a:rPr>
                        <a:t>1º. de Maio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7,17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820741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Junho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3,58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18620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CÁLCULO PARA NOVOS ASSOCIADOS EM FUNÇÃO DO MÊS DE INGRESSO</a:t>
            </a:r>
          </a:p>
        </p:txBody>
      </p:sp>
    </p:spTree>
    <p:extLst>
      <p:ext uri="{BB962C8B-B14F-4D97-AF65-F5344CB8AC3E}">
        <p14:creationId xmlns:p14="http://schemas.microsoft.com/office/powerpoint/2010/main" val="3624544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132856"/>
            <a:ext cx="7848872" cy="3600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/>
              <a:t>QUOTAS DE AFILIAÇÃO FAMILIAR</a:t>
            </a:r>
          </a:p>
          <a:p>
            <a:pPr marL="0" indent="0" algn="just">
              <a:buNone/>
            </a:pPr>
            <a:br>
              <a:rPr lang="pt-BR" b="1" dirty="0"/>
            </a:br>
            <a:r>
              <a:rPr lang="pt-BR" dirty="0"/>
              <a:t>a) O chefe da residência paga quota semestral integral = </a:t>
            </a:r>
            <a:r>
              <a:rPr lang="pt-BR" b="1" dirty="0"/>
              <a:t>US $ 21,50 </a:t>
            </a:r>
            <a:r>
              <a:rPr lang="pt-BR" dirty="0"/>
              <a:t>e joia de admissão = </a:t>
            </a:r>
            <a:r>
              <a:rPr lang="pt-BR" b="1" dirty="0"/>
              <a:t>US $ 35,00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b) Os dependentes, cônjuges, filhos, tios, primos, genros, noras, avos e até parentes por afinidade (no máximo quatro) pagam metade da quota semestral = </a:t>
            </a:r>
            <a:r>
              <a:rPr lang="pt-BR" b="1" dirty="0"/>
              <a:t>US $ 10,75 (US $ 21,50 : 2)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c) Os dependentes também pagam joia de ingresso = </a:t>
            </a:r>
            <a:r>
              <a:rPr lang="pt-BR" b="1" dirty="0"/>
              <a:t>US $ 35,00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DATA DE PAGAMENTO – ARTIGO XII DOS REGULAMENTOS DO LI</a:t>
            </a:r>
          </a:p>
        </p:txBody>
      </p:sp>
    </p:spTree>
    <p:extLst>
      <p:ext uri="{BB962C8B-B14F-4D97-AF65-F5344CB8AC3E}">
        <p14:creationId xmlns:p14="http://schemas.microsoft.com/office/powerpoint/2010/main" val="267482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276872"/>
            <a:ext cx="7848872" cy="34563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As cobranças para um novo associado familiar começam no dia primeiro do mês em que o associado entrou para o clube em uma taxa média de</a:t>
            </a:r>
            <a:r>
              <a:rPr lang="pt-BR" b="1" dirty="0"/>
              <a:t> US$ 1,79 (US$ 10,75 : 6 = US $ 1,79) </a:t>
            </a:r>
            <a:r>
              <a:rPr lang="pt-BR" dirty="0"/>
              <a:t>por mês a ser cobrada, adiantadamente, até o final do período semestral.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cobrança passa a ser semestral daí em diante. Veja abaixo um cronograma das quotas do novo associado familiar ao longo do ano.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DATA DE PAGAMENTO – ARTIGO XII DOS REGULAMENTOS DO LI</a:t>
            </a:r>
          </a:p>
        </p:txBody>
      </p:sp>
    </p:spTree>
    <p:extLst>
      <p:ext uri="{BB962C8B-B14F-4D97-AF65-F5344CB8AC3E}">
        <p14:creationId xmlns:p14="http://schemas.microsoft.com/office/powerpoint/2010/main" val="126065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ço Reservado para Conteúdo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96597273"/>
              </p:ext>
            </p:extLst>
          </p:nvPr>
        </p:nvGraphicFramePr>
        <p:xfrm>
          <a:off x="611558" y="1484785"/>
          <a:ext cx="8064897" cy="4752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2">
                  <a:extLst>
                    <a:ext uri="{9D8B030D-6E8A-4147-A177-3AD203B41FA5}">
                      <a16:colId xmlns:a16="http://schemas.microsoft.com/office/drawing/2014/main" val="4015790925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937884362"/>
                    </a:ext>
                  </a:extLst>
                </a:gridCol>
                <a:gridCol w="4464495">
                  <a:extLst>
                    <a:ext uri="{9D8B030D-6E8A-4147-A177-3AD203B41FA5}">
                      <a16:colId xmlns:a16="http://schemas.microsoft.com/office/drawing/2014/main" val="2323010183"/>
                    </a:ext>
                  </a:extLst>
                </a:gridCol>
              </a:tblGrid>
              <a:tr h="365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MÊS DE INGRESSO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VALOR EM US $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374696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Julho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10,75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row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+ US $ 35,00</a:t>
                      </a:r>
                      <a:br>
                        <a:rPr lang="pt-BR" sz="1800" dirty="0">
                          <a:effectLst/>
                        </a:rPr>
                      </a:br>
                      <a:r>
                        <a:rPr lang="pt-BR" sz="1800" dirty="0">
                          <a:effectLst/>
                        </a:rPr>
                        <a:t>de joia de ingresso para novos associados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FF0000"/>
                          </a:solidFill>
                          <a:effectLst/>
                        </a:rPr>
                        <a:t>Suspensa até 31 de dezembro de 2020</a:t>
                      </a:r>
                      <a:endParaRPr lang="pt-B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6402336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Agosto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8,96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5082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Setembro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7,17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75645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Outubro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5,38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330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Novembro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3,58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561613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Dezembro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1,79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486067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Janeiro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10,75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574588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Fevereiro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8,96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868853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Março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7,17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116349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</a:rPr>
                        <a:t>1º. de Abril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5,38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885390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effectLst/>
                        </a:rPr>
                        <a:t>1º. de Maio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3,58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820741"/>
                  </a:ext>
                </a:extLst>
              </a:tr>
              <a:tr h="36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1º. de Junho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effectLst/>
                        </a:rPr>
                        <a:t>1,79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18620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Autofit/>
          </a:bodyPr>
          <a:lstStyle/>
          <a:p>
            <a:pPr algn="ctr"/>
            <a:r>
              <a:rPr lang="pt-BR" sz="2700" dirty="0"/>
              <a:t>CÁLCULO PARA ASSOCIADO FAMILIAR EM FUNÇÃO DO MÊS DE INGRESSO</a:t>
            </a:r>
          </a:p>
        </p:txBody>
      </p:sp>
    </p:spTree>
    <p:extLst>
      <p:ext uri="{BB962C8B-B14F-4D97-AF65-F5344CB8AC3E}">
        <p14:creationId xmlns:p14="http://schemas.microsoft.com/office/powerpoint/2010/main" val="4257364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276872"/>
            <a:ext cx="7848872" cy="34563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§ PRIMEIRO - As quotas distritais e a taxa de Convenção serão repassadas pelos Clubes da Jurisdição em parcelas semestrais, apuradas nos meses de junho e dezembro.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§ TERCEIRO - As taxas apuradas conforme recap dos meses de junho e dezembro devem ser recolhidas até o último dia útil do mês imediatamente subsequente, ou seja, nos meses de julho e janeiro.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666262" cy="9180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DATA DE PAGAMENTO – ARTIGO 17 DO ESTATUTO DO DISTRITO LC 11</a:t>
            </a:r>
          </a:p>
        </p:txBody>
      </p:sp>
    </p:spTree>
    <p:extLst>
      <p:ext uri="{BB962C8B-B14F-4D97-AF65-F5344CB8AC3E}">
        <p14:creationId xmlns:p14="http://schemas.microsoft.com/office/powerpoint/2010/main" val="326082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</TotalTime>
  <Words>1589</Words>
  <Application>Microsoft Office PowerPoint</Application>
  <PresentationFormat>Apresentação na tela (4:3)</PresentationFormat>
  <Paragraphs>217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8" baseType="lpstr">
      <vt:lpstr>Calibri</vt:lpstr>
      <vt:lpstr>Century Schoolbook</vt:lpstr>
      <vt:lpstr>Times New Roman</vt:lpstr>
      <vt:lpstr>Verdana</vt:lpstr>
      <vt:lpstr>Wingdings</vt:lpstr>
      <vt:lpstr>Wingdings 2</vt:lpstr>
      <vt:lpstr>Balcão Envidraçado</vt:lpstr>
      <vt:lpstr>INSTRUÇÕES LEONÍSTICAS  “INFORMAÇÕES SOBRE PAGAMENTOS”</vt:lpstr>
      <vt:lpstr>DATA DE PAGAMENTO – ARTIGO XII DOS REGULAMENTOS DO LI</vt:lpstr>
      <vt:lpstr>DATA DE PAGAMENTO – ARTIGO XII DOS REGULAMENTOS DO LI</vt:lpstr>
      <vt:lpstr>DATA DE PAGAMENTO – ARTIGO XII DOS REGULAMENTOS DO LI</vt:lpstr>
      <vt:lpstr>CÁLCULO PARA NOVOS ASSOCIADOS EM FUNÇÃO DO MÊS DE INGRESSO</vt:lpstr>
      <vt:lpstr>DATA DE PAGAMENTO – ARTIGO XII DOS REGULAMENTOS DO LI</vt:lpstr>
      <vt:lpstr>DATA DE PAGAMENTO – ARTIGO XII DOS REGULAMENTOS DO LI</vt:lpstr>
      <vt:lpstr>CÁLCULO PARA ASSOCIADO FAMILIAR EM FUNÇÃO DO MÊS DE INGRESSO</vt:lpstr>
      <vt:lpstr>DATA DE PAGAMENTO – ARTIGO 17 DO ESTATUTO DO DISTRITO LC 11</vt:lpstr>
      <vt:lpstr>DATA DE PAGAMENTO – ARTIGO 17 DO ESTATUTO DO DISTRITO LC 11</vt:lpstr>
      <vt:lpstr>DATA DE PAGAMENTO – ARTIGO 17 DO ESTATUTO DO DISTRITO LC 11</vt:lpstr>
      <vt:lpstr>CÁLCULO PARA NOVOS ASSOCIADOS EM FUNÇÃO DO MÊS DE INGRESSO</vt:lpstr>
      <vt:lpstr>DATA DE PAGAMENTO – ARTIGO 17 DO ESTATUTO DO DISTRITO LC 11</vt:lpstr>
      <vt:lpstr>DATA DE PAGAMENTO – ARTIGO 17 DO ESTATUTO DO DISTRITO LC 11</vt:lpstr>
      <vt:lpstr>CÁLCULO PARA ASSOCIADO FAMILIAR EM FUNÇÃO DO MÊS DE INGRESSO</vt:lpstr>
      <vt:lpstr>DATA DE PAGAMENTO – ARTIGO 32 DO ESTATUTO DO LC COLATINA CENTRO</vt:lpstr>
      <vt:lpstr>DATA DE PAGAMENTO – ARTIGO 32 DO ESTATUTO DO LC COLATINA CENTRO</vt:lpstr>
      <vt:lpstr>TOTAL DOS PAGAMENTOS - RESUMIDO</vt:lpstr>
      <vt:lpstr>TOTAL DO PAGAMENTO PARA NOVO ASSOCIADO ADMITIDO NO MÊS DE JULHO </vt:lpstr>
      <vt:lpstr>TOTAL DO PAGAMENTO PARA NOVO ASSOCIADO ADMITIDO NO MÊS DE OUTUBRO </vt:lpstr>
      <vt:lpstr>INFORMAÇÕES SOBRE PAGAMENTOS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214</cp:revision>
  <dcterms:created xsi:type="dcterms:W3CDTF">2011-09-19T17:15:28Z</dcterms:created>
  <dcterms:modified xsi:type="dcterms:W3CDTF">2020-10-27T18:31:59Z</dcterms:modified>
</cp:coreProperties>
</file>