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395" r:id="rId3"/>
    <p:sldId id="420" r:id="rId4"/>
    <p:sldId id="421" r:id="rId5"/>
    <p:sldId id="418" r:id="rId6"/>
    <p:sldId id="399" r:id="rId7"/>
    <p:sldId id="424" r:id="rId8"/>
    <p:sldId id="426" r:id="rId9"/>
    <p:sldId id="400" r:id="rId10"/>
    <p:sldId id="434" r:id="rId11"/>
    <p:sldId id="339" r:id="rId12"/>
    <p:sldId id="403" r:id="rId13"/>
    <p:sldId id="427" r:id="rId14"/>
    <p:sldId id="402" r:id="rId15"/>
    <p:sldId id="327" r:id="rId16"/>
    <p:sldId id="428" r:id="rId17"/>
    <p:sldId id="405" r:id="rId18"/>
    <p:sldId id="406" r:id="rId19"/>
    <p:sldId id="430" r:id="rId20"/>
    <p:sldId id="408" r:id="rId21"/>
    <p:sldId id="431" r:id="rId22"/>
    <p:sldId id="409" r:id="rId23"/>
    <p:sldId id="411" r:id="rId24"/>
    <p:sldId id="410" r:id="rId25"/>
    <p:sldId id="432" r:id="rId26"/>
    <p:sldId id="414" r:id="rId27"/>
    <p:sldId id="413" r:id="rId28"/>
    <p:sldId id="285" r:id="rId29"/>
    <p:sldId id="416" r:id="rId30"/>
    <p:sldId id="433" r:id="rId31"/>
    <p:sldId id="417" r:id="rId3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1E496C5-7870-4DA6-97BC-0E677AFAB677}" type="datetimeFigureOut">
              <a:rPr lang="pt-BR" smtClean="0"/>
              <a:pPr/>
              <a:t>30/03/2021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ângu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96C5-7870-4DA6-97BC-0E677AFAB677}" type="datetimeFigureOut">
              <a:rPr lang="pt-BR" smtClean="0"/>
              <a:pPr/>
              <a:t>30/03/2021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96C5-7870-4DA6-97BC-0E677AFAB677}" type="datetimeFigureOut">
              <a:rPr lang="pt-BR" smtClean="0"/>
              <a:pPr/>
              <a:t>30/03/2021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1E496C5-7870-4DA6-97BC-0E677AFAB677}" type="datetimeFigureOut">
              <a:rPr lang="pt-BR" smtClean="0"/>
              <a:pPr/>
              <a:t>30/03/2021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1E496C5-7870-4DA6-97BC-0E677AFAB677}" type="datetimeFigureOut">
              <a:rPr lang="pt-BR" smtClean="0"/>
              <a:pPr/>
              <a:t>30/03/2021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ângu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96C5-7870-4DA6-97BC-0E677AFAB677}" type="datetimeFigureOut">
              <a:rPr lang="pt-BR" smtClean="0"/>
              <a:pPr/>
              <a:t>30/03/2021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96C5-7870-4DA6-97BC-0E677AFAB677}" type="datetimeFigureOut">
              <a:rPr lang="pt-BR" smtClean="0"/>
              <a:pPr/>
              <a:t>30/03/2021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1E496C5-7870-4DA6-97BC-0E677AFAB677}" type="datetimeFigureOut">
              <a:rPr lang="pt-BR" smtClean="0"/>
              <a:pPr/>
              <a:t>30/03/2021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96C5-7870-4DA6-97BC-0E677AFAB677}" type="datetimeFigureOut">
              <a:rPr lang="pt-BR" smtClean="0"/>
              <a:pPr/>
              <a:t>30/03/2021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1E496C5-7870-4DA6-97BC-0E677AFAB677}" type="datetimeFigureOut">
              <a:rPr lang="pt-BR" smtClean="0"/>
              <a:pPr/>
              <a:t>30/03/2021</a:t>
            </a:fld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1E496C5-7870-4DA6-97BC-0E677AFAB677}" type="datetimeFigureOut">
              <a:rPr lang="pt-BR" smtClean="0"/>
              <a:pPr/>
              <a:t>30/03/2021</a:t>
            </a:fld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/>
              <a:t>Clique para editar os estilos do texto mestre</a:t>
            </a:r>
          </a:p>
          <a:p>
            <a:pPr lvl="1" eaLnBrk="1" latinLnBrk="0" hangingPunct="1"/>
            <a:r>
              <a:rPr kumimoji="0" lang="pt-BR"/>
              <a:t>Segundo nível</a:t>
            </a:r>
          </a:p>
          <a:p>
            <a:pPr lvl="2" eaLnBrk="1" latinLnBrk="0" hangingPunct="1"/>
            <a:r>
              <a:rPr kumimoji="0" lang="pt-BR"/>
              <a:t>Terceiro nível</a:t>
            </a:r>
          </a:p>
          <a:p>
            <a:pPr lvl="3" eaLnBrk="1" latinLnBrk="0" hangingPunct="1"/>
            <a:r>
              <a:rPr kumimoji="0" lang="pt-BR"/>
              <a:t>Quarto nível</a:t>
            </a:r>
          </a:p>
          <a:p>
            <a:pPr lvl="4" eaLnBrk="1" latinLnBrk="0" hangingPunct="1"/>
            <a:r>
              <a:rPr kumimoji="0" lang="pt-BR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1E496C5-7870-4DA6-97BC-0E677AFAB677}" type="datetimeFigureOut">
              <a:rPr lang="pt-BR" smtClean="0"/>
              <a:pPr/>
              <a:t>30/03/2021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177552"/>
            <a:ext cx="29464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1"/>
          <p:cNvSpPr>
            <a:spLocks noGrp="1"/>
          </p:cNvSpPr>
          <p:nvPr>
            <p:ph type="ctrTitle"/>
          </p:nvPr>
        </p:nvSpPr>
        <p:spPr>
          <a:xfrm>
            <a:off x="2286000" y="3717032"/>
            <a:ext cx="6318448" cy="2016224"/>
          </a:xfrm>
        </p:spPr>
        <p:txBody>
          <a:bodyPr>
            <a:noAutofit/>
          </a:bodyPr>
          <a:lstStyle/>
          <a:p>
            <a:pPr algn="ctr"/>
            <a:r>
              <a:rPr lang="pt-BR" sz="2800" dirty="0"/>
              <a:t>INSTRUÇÕES LEONÍSTICAS </a:t>
            </a:r>
            <a:br>
              <a:rPr lang="pt-BR" sz="2800" dirty="0"/>
            </a:br>
            <a:br>
              <a:rPr lang="pt-BR" sz="2800" dirty="0"/>
            </a:br>
            <a:r>
              <a:rPr lang="pt-BR" sz="2800" dirty="0"/>
              <a:t>“PÁSCOA: A ESPERANÇA RENASCE”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1560" y="2492896"/>
            <a:ext cx="7992888" cy="288032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3200" dirty="0"/>
              <a:t>A Páscoa, como acontecimento primordial de nossa fé, será também celebrada a cada Eucaristia, a cada Sacramento, a cada transformação da vida e da sociedade.</a:t>
            </a:r>
          </a:p>
          <a:p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589970" cy="764704"/>
          </a:xfrm>
        </p:spPr>
        <p:txBody>
          <a:bodyPr>
            <a:normAutofit/>
          </a:bodyPr>
          <a:lstStyle/>
          <a:p>
            <a:pPr algn="ctr"/>
            <a:r>
              <a:rPr lang="pt-BR" dirty="0"/>
              <a:t>PÁSCOA: A ESPERANÇA RENASCE</a:t>
            </a:r>
          </a:p>
        </p:txBody>
      </p:sp>
    </p:spTree>
    <p:extLst>
      <p:ext uri="{BB962C8B-B14F-4D97-AF65-F5344CB8AC3E}">
        <p14:creationId xmlns:p14="http://schemas.microsoft.com/office/powerpoint/2010/main" val="2867038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1560" y="2204864"/>
            <a:ext cx="7992888" cy="309634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3200" dirty="0"/>
              <a:t>A Páscoa não pode permanecer apenas na confraternização familiar, festa do chocolate, feriadão e nem mesmo somente em uma presença um pouco maior nas celebrações nesses dias do ano litúrgico.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589970" cy="764704"/>
          </a:xfrm>
        </p:spPr>
        <p:txBody>
          <a:bodyPr>
            <a:normAutofit/>
          </a:bodyPr>
          <a:lstStyle/>
          <a:p>
            <a:pPr algn="ctr"/>
            <a:r>
              <a:rPr lang="pt-BR" dirty="0"/>
              <a:t>PÁSCOA: A ESPERANÇA RENASCE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39552" y="2852936"/>
            <a:ext cx="8064896" cy="252028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3200" dirty="0"/>
              <a:t>Celebrar a Páscoa significa celebrar a certeza de que a vida vence a morte! </a:t>
            </a:r>
          </a:p>
          <a:p>
            <a:pPr marL="0" indent="0" algn="just">
              <a:buNone/>
            </a:pPr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589970" cy="764704"/>
          </a:xfrm>
        </p:spPr>
        <p:txBody>
          <a:bodyPr>
            <a:normAutofit/>
          </a:bodyPr>
          <a:lstStyle/>
          <a:p>
            <a:pPr algn="ctr"/>
            <a:r>
              <a:rPr lang="pt-BR" dirty="0"/>
              <a:t>PÁSCOA: A ESPERANÇA RENASCE</a:t>
            </a:r>
          </a:p>
        </p:txBody>
      </p:sp>
    </p:spTree>
    <p:extLst>
      <p:ext uri="{BB962C8B-B14F-4D97-AF65-F5344CB8AC3E}">
        <p14:creationId xmlns:p14="http://schemas.microsoft.com/office/powerpoint/2010/main" val="3579198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1560" y="2852936"/>
            <a:ext cx="7992888" cy="252028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3200" dirty="0"/>
              <a:t>Significa renovar a própria certeza de que os nossos trabalhos e lutas têm uma direção de luz e de paz!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589970" cy="764704"/>
          </a:xfrm>
        </p:spPr>
        <p:txBody>
          <a:bodyPr>
            <a:normAutofit/>
          </a:bodyPr>
          <a:lstStyle/>
          <a:p>
            <a:pPr algn="ctr"/>
            <a:r>
              <a:rPr lang="pt-BR" dirty="0"/>
              <a:t>PÁSCOA: A ESPERANÇA RENASCE</a:t>
            </a:r>
          </a:p>
        </p:txBody>
      </p:sp>
    </p:spTree>
    <p:extLst>
      <p:ext uri="{BB962C8B-B14F-4D97-AF65-F5344CB8AC3E}">
        <p14:creationId xmlns:p14="http://schemas.microsoft.com/office/powerpoint/2010/main" val="1737130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1560" y="2636912"/>
            <a:ext cx="7992888" cy="237626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3200" dirty="0"/>
              <a:t>Não é uma utopia, mas sim um compromisso de darmos passos para continuar a realizar o projeto de Jesus de Nazaré, o Cristo Nosso Senhor.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589970" cy="764704"/>
          </a:xfrm>
        </p:spPr>
        <p:txBody>
          <a:bodyPr>
            <a:normAutofit/>
          </a:bodyPr>
          <a:lstStyle/>
          <a:p>
            <a:pPr algn="ctr"/>
            <a:r>
              <a:rPr lang="pt-BR" dirty="0"/>
              <a:t>PÁSCOA: A ESPERANÇA RENASCE</a:t>
            </a:r>
          </a:p>
        </p:txBody>
      </p:sp>
    </p:spTree>
    <p:extLst>
      <p:ext uri="{BB962C8B-B14F-4D97-AF65-F5344CB8AC3E}">
        <p14:creationId xmlns:p14="http://schemas.microsoft.com/office/powerpoint/2010/main" val="3418658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1560" y="2060848"/>
            <a:ext cx="7992888" cy="345638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3200" dirty="0"/>
              <a:t>A experiência pascal deverá ser para nós o alento de olharmos para a madrugada do domingo de Páscoa e termos a mesma alegria dos apóstolos e das santas mulheres que, depois de terem passado pelo drama da cruz e da sepultura, puderam aclamar: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589970" cy="764704"/>
          </a:xfrm>
        </p:spPr>
        <p:txBody>
          <a:bodyPr>
            <a:normAutofit/>
          </a:bodyPr>
          <a:lstStyle/>
          <a:p>
            <a:pPr algn="ctr"/>
            <a:r>
              <a:rPr lang="pt-BR" dirty="0"/>
              <a:t>PÁSCOA: A ESPERANÇA RENASCE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39552" y="2852936"/>
            <a:ext cx="8064896" cy="259228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3200" i="1" dirty="0"/>
              <a:t>"</a:t>
            </a:r>
            <a:r>
              <a:rPr lang="pt-BR" sz="3200" b="1" i="1" dirty="0"/>
              <a:t>Ele está vivo, Ele está no meio de nós, a morte foi vencida!</a:t>
            </a:r>
            <a:r>
              <a:rPr lang="pt-BR" sz="3200" i="1" dirty="0"/>
              <a:t>".</a:t>
            </a:r>
          </a:p>
          <a:p>
            <a:pPr marL="0" indent="0">
              <a:buNone/>
            </a:pPr>
            <a:endParaRPr lang="pt-BR" i="1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589970" cy="764704"/>
          </a:xfrm>
        </p:spPr>
        <p:txBody>
          <a:bodyPr>
            <a:normAutofit/>
          </a:bodyPr>
          <a:lstStyle/>
          <a:p>
            <a:pPr algn="ctr"/>
            <a:r>
              <a:rPr lang="pt-BR" dirty="0"/>
              <a:t>PÁSCOA: A ESPERANÇA RENASCE</a:t>
            </a:r>
          </a:p>
        </p:txBody>
      </p:sp>
    </p:spTree>
    <p:extLst>
      <p:ext uri="{BB962C8B-B14F-4D97-AF65-F5344CB8AC3E}">
        <p14:creationId xmlns:p14="http://schemas.microsoft.com/office/powerpoint/2010/main" val="2383483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1560" y="2852936"/>
            <a:ext cx="7992888" cy="280831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3200" dirty="0"/>
              <a:t>Esta é uma experiência que não só os cristãos podem fazer, mas toda pessoa humana.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589970" cy="764704"/>
          </a:xfrm>
        </p:spPr>
        <p:txBody>
          <a:bodyPr>
            <a:normAutofit/>
          </a:bodyPr>
          <a:lstStyle/>
          <a:p>
            <a:pPr algn="ctr"/>
            <a:r>
              <a:rPr lang="pt-BR" dirty="0"/>
              <a:t>PÁSCOA: A ESPERANÇA RENASCE</a:t>
            </a:r>
          </a:p>
        </p:txBody>
      </p:sp>
    </p:spTree>
    <p:extLst>
      <p:ext uri="{BB962C8B-B14F-4D97-AF65-F5344CB8AC3E}">
        <p14:creationId xmlns:p14="http://schemas.microsoft.com/office/powerpoint/2010/main" val="298360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1560" y="2204864"/>
            <a:ext cx="7992888" cy="331236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3200" dirty="0"/>
              <a:t>Mais que uma experiência apenas mística, a Páscoa será também uma experiência pessoal e comunitária de uma comunidade que anuncia: </a:t>
            </a:r>
            <a:r>
              <a:rPr lang="pt-BR" sz="3200" i="1" dirty="0"/>
              <a:t>"</a:t>
            </a:r>
            <a:r>
              <a:rPr lang="pt-BR" sz="3200" b="1" i="1" dirty="0"/>
              <a:t>Ele ressuscitou e nós somos testemunhas!</a:t>
            </a:r>
            <a:r>
              <a:rPr lang="pt-BR" sz="3200" i="1" dirty="0"/>
              <a:t>“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589970" cy="764704"/>
          </a:xfrm>
        </p:spPr>
        <p:txBody>
          <a:bodyPr>
            <a:normAutofit/>
          </a:bodyPr>
          <a:lstStyle/>
          <a:p>
            <a:pPr algn="ctr"/>
            <a:r>
              <a:rPr lang="pt-BR" dirty="0"/>
              <a:t>PÁSCOA: A ESPERANÇA RENASCE</a:t>
            </a:r>
          </a:p>
        </p:txBody>
      </p:sp>
    </p:spTree>
    <p:extLst>
      <p:ext uri="{BB962C8B-B14F-4D97-AF65-F5344CB8AC3E}">
        <p14:creationId xmlns:p14="http://schemas.microsoft.com/office/powerpoint/2010/main" val="3111261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1560" y="2636912"/>
            <a:ext cx="7992888" cy="316835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3200" dirty="0"/>
              <a:t>E isso não porque ouvimos dizer dos antepassados ou lemos nas Escrituras, mas porque o experimentamos em nossas vidas!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589970" cy="764704"/>
          </a:xfrm>
        </p:spPr>
        <p:txBody>
          <a:bodyPr>
            <a:normAutofit/>
          </a:bodyPr>
          <a:lstStyle/>
          <a:p>
            <a:pPr algn="ctr"/>
            <a:r>
              <a:rPr lang="pt-BR" dirty="0"/>
              <a:t>PÁSCOA: A ESPERANÇA RENASCE</a:t>
            </a:r>
          </a:p>
        </p:txBody>
      </p:sp>
    </p:spTree>
    <p:extLst>
      <p:ext uri="{BB962C8B-B14F-4D97-AF65-F5344CB8AC3E}">
        <p14:creationId xmlns:p14="http://schemas.microsoft.com/office/powerpoint/2010/main" val="3652850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1560" y="2852936"/>
            <a:ext cx="7992888" cy="252028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3200" dirty="0"/>
              <a:t>Estamos celebrando a vigésima primeira Páscoa do novo milênio!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589970" cy="764704"/>
          </a:xfrm>
        </p:spPr>
        <p:txBody>
          <a:bodyPr>
            <a:normAutofit/>
          </a:bodyPr>
          <a:lstStyle/>
          <a:p>
            <a:pPr algn="ctr"/>
            <a:r>
              <a:rPr lang="pt-BR" dirty="0"/>
              <a:t>PÁSCOA: A ESPERANÇA RENASCE</a:t>
            </a:r>
          </a:p>
        </p:txBody>
      </p:sp>
    </p:spTree>
    <p:extLst>
      <p:ext uri="{BB962C8B-B14F-4D97-AF65-F5344CB8AC3E}">
        <p14:creationId xmlns:p14="http://schemas.microsoft.com/office/powerpoint/2010/main" val="2103003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1560" y="2420888"/>
            <a:ext cx="7992888" cy="316835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3200" dirty="0"/>
              <a:t>As atitudes concretas de pessoas que se unem e lutam por um mundo mais justo, fraterno e solidário, de pessoas que se perdoam e se olham como irmãos, não podem ser de apenas um sonho.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589970" cy="764704"/>
          </a:xfrm>
        </p:spPr>
        <p:txBody>
          <a:bodyPr>
            <a:normAutofit/>
          </a:bodyPr>
          <a:lstStyle/>
          <a:p>
            <a:pPr algn="ctr"/>
            <a:r>
              <a:rPr lang="pt-BR" dirty="0"/>
              <a:t>PÁSCOA: A ESPERANÇA RENASCE</a:t>
            </a:r>
          </a:p>
        </p:txBody>
      </p:sp>
    </p:spTree>
    <p:extLst>
      <p:ext uri="{BB962C8B-B14F-4D97-AF65-F5344CB8AC3E}">
        <p14:creationId xmlns:p14="http://schemas.microsoft.com/office/powerpoint/2010/main" val="2516678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1560" y="3068960"/>
            <a:ext cx="7992888" cy="244827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3200" dirty="0"/>
              <a:t>Devem tornar-se realidade!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589970" cy="764704"/>
          </a:xfrm>
        </p:spPr>
        <p:txBody>
          <a:bodyPr>
            <a:normAutofit/>
          </a:bodyPr>
          <a:lstStyle/>
          <a:p>
            <a:pPr algn="ctr"/>
            <a:r>
              <a:rPr lang="pt-BR" dirty="0"/>
              <a:t>PÁSCOA: A ESPERANÇA RENASCE</a:t>
            </a:r>
          </a:p>
        </p:txBody>
      </p:sp>
    </p:spTree>
    <p:extLst>
      <p:ext uri="{BB962C8B-B14F-4D97-AF65-F5344CB8AC3E}">
        <p14:creationId xmlns:p14="http://schemas.microsoft.com/office/powerpoint/2010/main" val="2481262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39552" y="1844824"/>
            <a:ext cx="8064896" cy="403244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3200" dirty="0"/>
              <a:t>Devemos começar por nós, que fazemos parte do Lions, o maior grupo de voluntários do mundo e que acreditamos que a mensagem do Cristo é o caminho que nos conduz ao Pai e nos faz viver concretizando na comunidade civil o nosso compromisso do </a:t>
            </a:r>
            <a:r>
              <a:rPr lang="pt-BR" sz="3200" i="1" dirty="0"/>
              <a:t>"</a:t>
            </a:r>
            <a:r>
              <a:rPr lang="pt-BR" sz="3200" b="1" i="1" dirty="0"/>
              <a:t>Amai-vos uns aos outros como Eu vos amei</a:t>
            </a:r>
            <a:r>
              <a:rPr lang="pt-BR" sz="3200" i="1" dirty="0"/>
              <a:t>".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589970" cy="764704"/>
          </a:xfrm>
        </p:spPr>
        <p:txBody>
          <a:bodyPr>
            <a:normAutofit/>
          </a:bodyPr>
          <a:lstStyle/>
          <a:p>
            <a:pPr algn="ctr"/>
            <a:r>
              <a:rPr lang="pt-BR" dirty="0"/>
              <a:t>PÁSCOA: A ESPERANÇA RENASCE</a:t>
            </a:r>
          </a:p>
        </p:txBody>
      </p:sp>
    </p:spTree>
    <p:extLst>
      <p:ext uri="{BB962C8B-B14F-4D97-AF65-F5344CB8AC3E}">
        <p14:creationId xmlns:p14="http://schemas.microsoft.com/office/powerpoint/2010/main" val="3817998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39552" y="2492896"/>
            <a:ext cx="8064896" cy="288032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3200" dirty="0"/>
              <a:t>Não é possível neste tempo de tantas conquistas tecnológicas, descobertas científicas e avanços na comunicação que o ser humano ainda não se aproximou do seu semelhante como um irmão. </a:t>
            </a:r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589970" cy="764704"/>
          </a:xfrm>
        </p:spPr>
        <p:txBody>
          <a:bodyPr>
            <a:normAutofit/>
          </a:bodyPr>
          <a:lstStyle/>
          <a:p>
            <a:pPr algn="ctr"/>
            <a:r>
              <a:rPr lang="pt-BR" dirty="0"/>
              <a:t>PÁSCOA: A ESPERANÇA RENASCE</a:t>
            </a:r>
          </a:p>
        </p:txBody>
      </p:sp>
    </p:spTree>
    <p:extLst>
      <p:ext uri="{BB962C8B-B14F-4D97-AF65-F5344CB8AC3E}">
        <p14:creationId xmlns:p14="http://schemas.microsoft.com/office/powerpoint/2010/main" val="4064717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39552" y="2852936"/>
            <a:ext cx="8064896" cy="244827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3200" dirty="0"/>
              <a:t>O medo do outro, da violência, do assalto continua a existir.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589970" cy="764704"/>
          </a:xfrm>
        </p:spPr>
        <p:txBody>
          <a:bodyPr>
            <a:normAutofit/>
          </a:bodyPr>
          <a:lstStyle/>
          <a:p>
            <a:pPr algn="ctr"/>
            <a:r>
              <a:rPr lang="pt-BR" dirty="0"/>
              <a:t>PÁSCOA: A ESPERANÇA RENASCE</a:t>
            </a:r>
          </a:p>
        </p:txBody>
      </p:sp>
    </p:spTree>
    <p:extLst>
      <p:ext uri="{BB962C8B-B14F-4D97-AF65-F5344CB8AC3E}">
        <p14:creationId xmlns:p14="http://schemas.microsoft.com/office/powerpoint/2010/main" val="1698161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39552" y="2492896"/>
            <a:ext cx="8064896" cy="280831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3200" dirty="0"/>
              <a:t>As grades de nossas casas e as grades das prisões com as rebeliões e atitudes primitivas estão aí a mostrar-nos que temos um longo caminho a percorrer.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589970" cy="764704"/>
          </a:xfrm>
        </p:spPr>
        <p:txBody>
          <a:bodyPr>
            <a:normAutofit/>
          </a:bodyPr>
          <a:lstStyle/>
          <a:p>
            <a:pPr algn="ctr"/>
            <a:r>
              <a:rPr lang="pt-BR" dirty="0"/>
              <a:t>PÁSCOA: A ESPERANÇA RENASCE</a:t>
            </a:r>
          </a:p>
        </p:txBody>
      </p:sp>
    </p:spTree>
    <p:extLst>
      <p:ext uri="{BB962C8B-B14F-4D97-AF65-F5344CB8AC3E}">
        <p14:creationId xmlns:p14="http://schemas.microsoft.com/office/powerpoint/2010/main" val="710396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39552" y="2636912"/>
            <a:ext cx="8064896" cy="30243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3200" dirty="0"/>
              <a:t>A esperança que renasce, faz-nos lutar pela mudança para que aconteça a "civilização do amor!"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589970" cy="764704"/>
          </a:xfrm>
        </p:spPr>
        <p:txBody>
          <a:bodyPr>
            <a:normAutofit/>
          </a:bodyPr>
          <a:lstStyle/>
          <a:p>
            <a:pPr algn="ctr"/>
            <a:r>
              <a:rPr lang="pt-BR" dirty="0"/>
              <a:t>PÁSCOA: A ESPERANÇA RENASCE</a:t>
            </a:r>
          </a:p>
        </p:txBody>
      </p:sp>
    </p:spTree>
    <p:extLst>
      <p:ext uri="{BB962C8B-B14F-4D97-AF65-F5344CB8AC3E}">
        <p14:creationId xmlns:p14="http://schemas.microsoft.com/office/powerpoint/2010/main" val="4013211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39552" y="1988840"/>
            <a:ext cx="8064896" cy="345638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3200" dirty="0"/>
              <a:t>Isso nos fará participar melhor de nossas comunidades através do nosso nobre ideal de servir e também construirmos uma sociedade onde a justiça, a tolerância, a solidariedade e a paz possam ocorrer em todos os níveis.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589970" cy="764704"/>
          </a:xfrm>
        </p:spPr>
        <p:txBody>
          <a:bodyPr>
            <a:normAutofit/>
          </a:bodyPr>
          <a:lstStyle/>
          <a:p>
            <a:pPr algn="ctr"/>
            <a:r>
              <a:rPr lang="pt-BR" dirty="0"/>
              <a:t>PÁSCOA: A ESPERANÇA RENASCE</a:t>
            </a:r>
          </a:p>
        </p:txBody>
      </p:sp>
    </p:spTree>
    <p:extLst>
      <p:ext uri="{BB962C8B-B14F-4D97-AF65-F5344CB8AC3E}">
        <p14:creationId xmlns:p14="http://schemas.microsoft.com/office/powerpoint/2010/main" val="1826534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39552" y="2276872"/>
            <a:ext cx="8064896" cy="316835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3200" dirty="0"/>
              <a:t>Que a celebração da vigésima primeira Páscoa do novo milênio nos encontre com a vida aberta para acolher o feliz anúncio dos anjos que nos dizem que </a:t>
            </a:r>
            <a:r>
              <a:rPr lang="pt-BR" sz="3200" i="1" dirty="0"/>
              <a:t>"</a:t>
            </a:r>
            <a:r>
              <a:rPr lang="pt-BR" sz="3200" b="1" i="1" dirty="0"/>
              <a:t>Ele não está aqui, Ele ressuscitou</a:t>
            </a:r>
            <a:r>
              <a:rPr lang="pt-BR" sz="3200" i="1" dirty="0"/>
              <a:t>" </a:t>
            </a:r>
            <a:r>
              <a:rPr lang="pt-BR" sz="3200" dirty="0"/>
              <a:t>concretizado em nossas vidas.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589970" cy="764704"/>
          </a:xfrm>
        </p:spPr>
        <p:txBody>
          <a:bodyPr>
            <a:normAutofit/>
          </a:bodyPr>
          <a:lstStyle/>
          <a:p>
            <a:pPr algn="ctr"/>
            <a:r>
              <a:rPr lang="pt-BR" dirty="0"/>
              <a:t>PÁSCOA: A ESPERANÇA RENASCE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39552" y="2636912"/>
            <a:ext cx="8064896" cy="280831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3200" dirty="0"/>
              <a:t>E que nós possamos anunciar a todos, com uma vida renovada e com as esperanças reafirmadas: </a:t>
            </a:r>
            <a:r>
              <a:rPr lang="pt-BR" sz="3200" i="1" dirty="0"/>
              <a:t>"</a:t>
            </a:r>
            <a:r>
              <a:rPr lang="pt-BR" sz="3200" b="1" i="1" dirty="0"/>
              <a:t>Ele Ressuscitou como disse, Aleluia</a:t>
            </a:r>
            <a:r>
              <a:rPr lang="pt-BR" sz="3200" i="1" dirty="0"/>
              <a:t>".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589970" cy="764704"/>
          </a:xfrm>
        </p:spPr>
        <p:txBody>
          <a:bodyPr>
            <a:normAutofit/>
          </a:bodyPr>
          <a:lstStyle/>
          <a:p>
            <a:pPr algn="ctr"/>
            <a:r>
              <a:rPr lang="pt-BR" dirty="0"/>
              <a:t>PÁSCOA: A ESPERANÇA RENASCE</a:t>
            </a:r>
          </a:p>
        </p:txBody>
      </p:sp>
    </p:spTree>
    <p:extLst>
      <p:ext uri="{BB962C8B-B14F-4D97-AF65-F5344CB8AC3E}">
        <p14:creationId xmlns:p14="http://schemas.microsoft.com/office/powerpoint/2010/main" val="2495709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1560" y="2852936"/>
            <a:ext cx="7992888" cy="252028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3200" dirty="0"/>
              <a:t>Muitas mudanças aconteceram na vida e na sociedade.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589970" cy="764704"/>
          </a:xfrm>
        </p:spPr>
        <p:txBody>
          <a:bodyPr>
            <a:normAutofit/>
          </a:bodyPr>
          <a:lstStyle/>
          <a:p>
            <a:pPr algn="ctr"/>
            <a:r>
              <a:rPr lang="pt-BR" dirty="0"/>
              <a:t>PÁSCOA: A ESPERANÇA RENASCE</a:t>
            </a:r>
          </a:p>
        </p:txBody>
      </p:sp>
    </p:spTree>
    <p:extLst>
      <p:ext uri="{BB962C8B-B14F-4D97-AF65-F5344CB8AC3E}">
        <p14:creationId xmlns:p14="http://schemas.microsoft.com/office/powerpoint/2010/main" val="823095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39552" y="2924944"/>
            <a:ext cx="8064896" cy="252028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3200" dirty="0"/>
              <a:t>Feliz Páscoa a todos!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589970" cy="764704"/>
          </a:xfrm>
        </p:spPr>
        <p:txBody>
          <a:bodyPr>
            <a:normAutofit/>
          </a:bodyPr>
          <a:lstStyle/>
          <a:p>
            <a:pPr algn="ctr"/>
            <a:r>
              <a:rPr lang="pt-BR" dirty="0"/>
              <a:t>PÁSCOA: A ESPERANÇA RENASCE</a:t>
            </a:r>
          </a:p>
        </p:txBody>
      </p:sp>
    </p:spTree>
    <p:extLst>
      <p:ext uri="{BB962C8B-B14F-4D97-AF65-F5344CB8AC3E}">
        <p14:creationId xmlns:p14="http://schemas.microsoft.com/office/powerpoint/2010/main" val="334067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39552" y="2492896"/>
            <a:ext cx="8064896" cy="302433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3200" dirty="0"/>
              <a:t>Escrito pelo editor do site </a:t>
            </a:r>
            <a:r>
              <a:rPr lang="pt-BR" sz="3200" b="1" dirty="0"/>
              <a:t>Instruções Leonísticas</a:t>
            </a:r>
            <a:r>
              <a:rPr lang="pt-BR" sz="3200" dirty="0"/>
              <a:t>, CL Paulo Fernando Silvestre do LC São Paulo – Ipiranga – Distrito LC2, e adaptado pelo CL Marco Antônio Fontana do LC Colatina Centro – DLC11.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589970" cy="764704"/>
          </a:xfrm>
        </p:spPr>
        <p:txBody>
          <a:bodyPr>
            <a:normAutofit/>
          </a:bodyPr>
          <a:lstStyle/>
          <a:p>
            <a:pPr algn="ctr"/>
            <a:r>
              <a:rPr lang="pt-BR" dirty="0"/>
              <a:t>PÁSCOA: A ESPERANÇA RENASCE</a:t>
            </a:r>
          </a:p>
        </p:txBody>
      </p:sp>
    </p:spTree>
    <p:extLst>
      <p:ext uri="{BB962C8B-B14F-4D97-AF65-F5344CB8AC3E}">
        <p14:creationId xmlns:p14="http://schemas.microsoft.com/office/powerpoint/2010/main" val="2259855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1560" y="2636912"/>
            <a:ext cx="7992888" cy="259228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3200" dirty="0"/>
              <a:t>Mas, diante da realidade de hoje, vemos que o ódio, a violência, a corrupção e a intolerância continuam e até aumentam. </a:t>
            </a:r>
          </a:p>
          <a:p>
            <a:pPr marL="0" indent="0">
              <a:buNone/>
            </a:pPr>
            <a:endParaRPr lang="pt-BR" dirty="0"/>
          </a:p>
          <a:p>
            <a:pPr marL="0" indent="0" algn="just">
              <a:buNone/>
            </a:pPr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589970" cy="764704"/>
          </a:xfrm>
        </p:spPr>
        <p:txBody>
          <a:bodyPr>
            <a:normAutofit/>
          </a:bodyPr>
          <a:lstStyle/>
          <a:p>
            <a:pPr algn="ctr"/>
            <a:r>
              <a:rPr lang="pt-BR" dirty="0"/>
              <a:t>PÁSCOA: A ESPERANÇA RENASCE</a:t>
            </a:r>
          </a:p>
        </p:txBody>
      </p:sp>
    </p:spTree>
    <p:extLst>
      <p:ext uri="{BB962C8B-B14F-4D97-AF65-F5344CB8AC3E}">
        <p14:creationId xmlns:p14="http://schemas.microsoft.com/office/powerpoint/2010/main" val="3891526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1560" y="2852936"/>
            <a:ext cx="7992888" cy="266429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3200" dirty="0"/>
              <a:t>A proposta da Páscoa parece que permanece apenas teórica.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589970" cy="764704"/>
          </a:xfrm>
        </p:spPr>
        <p:txBody>
          <a:bodyPr>
            <a:normAutofit/>
          </a:bodyPr>
          <a:lstStyle/>
          <a:p>
            <a:pPr algn="ctr"/>
            <a:r>
              <a:rPr lang="pt-BR" dirty="0"/>
              <a:t>PÁSCOA: A ESPERANÇA RENASCE</a:t>
            </a:r>
          </a:p>
        </p:txBody>
      </p:sp>
    </p:spTree>
    <p:extLst>
      <p:ext uri="{BB962C8B-B14F-4D97-AF65-F5344CB8AC3E}">
        <p14:creationId xmlns:p14="http://schemas.microsoft.com/office/powerpoint/2010/main" val="841576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1560" y="1988840"/>
            <a:ext cx="7992888" cy="367240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3200" dirty="0"/>
              <a:t>A Páscoa marca um momento especial na vida do povo, seja pelas antigas tradições que se repetem pelo mundo, seja pelos novos modelos e eventos que ocorrem hoje: procissões, encenações, programas especiais na mídia, filmes, exploração comercial da data e outros.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589970" cy="764704"/>
          </a:xfrm>
        </p:spPr>
        <p:txBody>
          <a:bodyPr>
            <a:normAutofit/>
          </a:bodyPr>
          <a:lstStyle/>
          <a:p>
            <a:pPr algn="ctr"/>
            <a:r>
              <a:rPr lang="pt-BR" dirty="0"/>
              <a:t>PÁSCOA: A ESPERANÇA RENASCE</a:t>
            </a:r>
          </a:p>
        </p:txBody>
      </p:sp>
    </p:spTree>
    <p:extLst>
      <p:ext uri="{BB962C8B-B14F-4D97-AF65-F5344CB8AC3E}">
        <p14:creationId xmlns:p14="http://schemas.microsoft.com/office/powerpoint/2010/main" val="976148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1560" y="2852936"/>
            <a:ext cx="7983800" cy="252028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3200" dirty="0"/>
              <a:t>Nas Igrejas, as celebrações litúrgicas misturam-se com as devoções locais e tradicionais. </a:t>
            </a:r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580882" cy="764704"/>
          </a:xfrm>
        </p:spPr>
        <p:txBody>
          <a:bodyPr>
            <a:normAutofit/>
          </a:bodyPr>
          <a:lstStyle/>
          <a:p>
            <a:pPr algn="ctr"/>
            <a:r>
              <a:rPr lang="pt-BR" dirty="0"/>
              <a:t>PÁSCOA: A ESPERANÇA RENASCE</a:t>
            </a:r>
          </a:p>
        </p:txBody>
      </p:sp>
    </p:spTree>
    <p:extLst>
      <p:ext uri="{BB962C8B-B14F-4D97-AF65-F5344CB8AC3E}">
        <p14:creationId xmlns:p14="http://schemas.microsoft.com/office/powerpoint/2010/main" val="562609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1560" y="2636912"/>
            <a:ext cx="7992888" cy="280831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3200" dirty="0"/>
              <a:t>Durante 40 dias somos convidados a repensar sobre nossa vida e a dar passos de conversão, não só pessoal, mas também comunitária.</a:t>
            </a:r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589970" cy="764704"/>
          </a:xfrm>
        </p:spPr>
        <p:txBody>
          <a:bodyPr>
            <a:normAutofit/>
          </a:bodyPr>
          <a:lstStyle/>
          <a:p>
            <a:pPr algn="ctr"/>
            <a:r>
              <a:rPr lang="pt-BR" dirty="0"/>
              <a:t>PÁSCOA: A ESPERANÇA RENASCE</a:t>
            </a:r>
          </a:p>
        </p:txBody>
      </p:sp>
    </p:spTree>
    <p:extLst>
      <p:ext uri="{BB962C8B-B14F-4D97-AF65-F5344CB8AC3E}">
        <p14:creationId xmlns:p14="http://schemas.microsoft.com/office/powerpoint/2010/main" val="2505279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1560" y="2852936"/>
            <a:ext cx="7992888" cy="252028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3200" dirty="0"/>
              <a:t>Desde Quinta-feira Santa à noite começa o tempo pascal! </a:t>
            </a:r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589970" cy="764704"/>
          </a:xfrm>
        </p:spPr>
        <p:txBody>
          <a:bodyPr>
            <a:normAutofit/>
          </a:bodyPr>
          <a:lstStyle/>
          <a:p>
            <a:pPr algn="ctr"/>
            <a:r>
              <a:rPr lang="pt-BR" dirty="0"/>
              <a:t>PÁSCOA: A ESPERANÇA RENASCE</a:t>
            </a:r>
          </a:p>
        </p:txBody>
      </p:sp>
    </p:spTree>
    <p:extLst>
      <p:ext uri="{BB962C8B-B14F-4D97-AF65-F5344CB8AC3E}">
        <p14:creationId xmlns:p14="http://schemas.microsoft.com/office/powerpoint/2010/main" val="2185506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1149</TotalTime>
  <Words>909</Words>
  <Application>Microsoft Office PowerPoint</Application>
  <PresentationFormat>Apresentação na tela (4:3)</PresentationFormat>
  <Paragraphs>61</Paragraphs>
  <Slides>31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31</vt:i4>
      </vt:variant>
    </vt:vector>
  </HeadingPairs>
  <TitlesOfParts>
    <vt:vector size="35" baseType="lpstr">
      <vt:lpstr>Century Schoolbook</vt:lpstr>
      <vt:lpstr>Wingdings</vt:lpstr>
      <vt:lpstr>Wingdings 2</vt:lpstr>
      <vt:lpstr>Balcão Envidraçado</vt:lpstr>
      <vt:lpstr>INSTRUÇÕES LEONÍSTICAS   “PÁSCOA: A ESPERANÇA RENASCE”</vt:lpstr>
      <vt:lpstr>PÁSCOA: A ESPERANÇA RENASCE</vt:lpstr>
      <vt:lpstr>PÁSCOA: A ESPERANÇA RENASCE</vt:lpstr>
      <vt:lpstr>PÁSCOA: A ESPERANÇA RENASCE</vt:lpstr>
      <vt:lpstr>PÁSCOA: A ESPERANÇA RENASCE</vt:lpstr>
      <vt:lpstr>PÁSCOA: A ESPERANÇA RENASCE</vt:lpstr>
      <vt:lpstr>PÁSCOA: A ESPERANÇA RENASCE</vt:lpstr>
      <vt:lpstr>PÁSCOA: A ESPERANÇA RENASCE</vt:lpstr>
      <vt:lpstr>PÁSCOA: A ESPERANÇA RENASCE</vt:lpstr>
      <vt:lpstr>PÁSCOA: A ESPERANÇA RENASCE</vt:lpstr>
      <vt:lpstr>PÁSCOA: A ESPERANÇA RENASCE</vt:lpstr>
      <vt:lpstr>PÁSCOA: A ESPERANÇA RENASCE</vt:lpstr>
      <vt:lpstr>PÁSCOA: A ESPERANÇA RENASCE</vt:lpstr>
      <vt:lpstr>PÁSCOA: A ESPERANÇA RENASCE</vt:lpstr>
      <vt:lpstr>PÁSCOA: A ESPERANÇA RENASCE</vt:lpstr>
      <vt:lpstr>PÁSCOA: A ESPERANÇA RENASCE</vt:lpstr>
      <vt:lpstr>PÁSCOA: A ESPERANÇA RENASCE</vt:lpstr>
      <vt:lpstr>PÁSCOA: A ESPERANÇA RENASCE</vt:lpstr>
      <vt:lpstr>PÁSCOA: A ESPERANÇA RENASCE</vt:lpstr>
      <vt:lpstr>PÁSCOA: A ESPERANÇA RENASCE</vt:lpstr>
      <vt:lpstr>PÁSCOA: A ESPERANÇA RENASCE</vt:lpstr>
      <vt:lpstr>PÁSCOA: A ESPERANÇA RENASCE</vt:lpstr>
      <vt:lpstr>PÁSCOA: A ESPERANÇA RENASCE</vt:lpstr>
      <vt:lpstr>PÁSCOA: A ESPERANÇA RENASCE</vt:lpstr>
      <vt:lpstr>PÁSCOA: A ESPERANÇA RENASCE</vt:lpstr>
      <vt:lpstr>PÁSCOA: A ESPERANÇA RENASCE</vt:lpstr>
      <vt:lpstr>PÁSCOA: A ESPERANÇA RENASCE</vt:lpstr>
      <vt:lpstr>PÁSCOA: A ESPERANÇA RENASCE</vt:lpstr>
      <vt:lpstr>PÁSCOA: A ESPERANÇA RENASCE</vt:lpstr>
      <vt:lpstr>PÁSCOA: A ESPERANÇA RENASCE</vt:lpstr>
      <vt:lpstr>PÁSCOA: A ESPERANÇA RENASCE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vaoliveira</dc:creator>
  <cp:lastModifiedBy>Fernando Ruas de Oliveira</cp:lastModifiedBy>
  <cp:revision>222</cp:revision>
  <dcterms:created xsi:type="dcterms:W3CDTF">2011-09-19T17:15:28Z</dcterms:created>
  <dcterms:modified xsi:type="dcterms:W3CDTF">2021-03-30T05:46:34Z</dcterms:modified>
</cp:coreProperties>
</file>