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68" r:id="rId3"/>
    <p:sldId id="417" r:id="rId4"/>
    <p:sldId id="419" r:id="rId5"/>
    <p:sldId id="424" r:id="rId6"/>
    <p:sldId id="422" r:id="rId7"/>
    <p:sldId id="429" r:id="rId8"/>
    <p:sldId id="423" r:id="rId9"/>
    <p:sldId id="425" r:id="rId10"/>
    <p:sldId id="432" r:id="rId11"/>
    <p:sldId id="431" r:id="rId12"/>
    <p:sldId id="394" r:id="rId13"/>
    <p:sldId id="434" r:id="rId14"/>
    <p:sldId id="435" r:id="rId15"/>
    <p:sldId id="438" r:id="rId16"/>
    <p:sldId id="440" r:id="rId17"/>
    <p:sldId id="437" r:id="rId18"/>
    <p:sldId id="436" r:id="rId19"/>
    <p:sldId id="433" r:id="rId20"/>
    <p:sldId id="441" r:id="rId21"/>
    <p:sldId id="444" r:id="rId22"/>
    <p:sldId id="442" r:id="rId23"/>
    <p:sldId id="445" r:id="rId24"/>
    <p:sldId id="443" r:id="rId25"/>
    <p:sldId id="407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61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onslc11.org.br/" TargetMode="External"/><Relationship Id="rId2" Type="http://schemas.openxmlformats.org/officeDocument/2006/relationships/hyperlink" Target="http://www.lionsclub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instrucoesleonisticas.jor.br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717032"/>
            <a:ext cx="6174432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“CONSERVAÇÃO DE ASSOCIADOS”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204864"/>
            <a:ext cx="7895646" cy="31683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000" b="1" dirty="0"/>
              <a:t>4ª causa</a:t>
            </a:r>
            <a:r>
              <a:rPr lang="pt-BR" sz="3000" dirty="0"/>
              <a:t>: </a:t>
            </a:r>
            <a:r>
              <a:rPr lang="pt-BR" sz="3000" b="1" dirty="0"/>
              <a:t>Falta de relacionamento entre os companheiros e domadoras com a domadora recém-empossada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dirty="0"/>
              <a:t>Solução</a:t>
            </a:r>
            <a:r>
              <a:rPr lang="pt-BR" sz="3000" dirty="0"/>
              <a:t>: </a:t>
            </a:r>
            <a:r>
              <a:rPr lang="pt-BR" sz="3000" b="1" dirty="0"/>
              <a:t>Procurar integrar plenamente a nova domadora nas atividades do clube e atividades das domadoras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287526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340768"/>
            <a:ext cx="7895646" cy="551723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5500" dirty="0"/>
              <a:t>As Companheiras e Domadoras do Clube devem ter a preocupação de sempre estar ao lado da Domadora recém empossada, informando-lhe sobre o Convívio Leonístico.</a:t>
            </a:r>
          </a:p>
          <a:p>
            <a:pPr marL="0" lvl="0" indent="0" algn="just">
              <a:buNone/>
            </a:pPr>
            <a:endParaRPr lang="pt-BR" sz="5500" dirty="0"/>
          </a:p>
          <a:p>
            <a:pPr marL="0" indent="0" algn="just">
              <a:buNone/>
            </a:pPr>
            <a:r>
              <a:rPr lang="pt-BR" sz="5500" dirty="0"/>
              <a:t>Convidá-la para participar das reuniões de Domadoras e das atividades do Clube por elas desenvolvidas.</a:t>
            </a:r>
          </a:p>
          <a:p>
            <a:pPr marL="0" lvl="0" indent="0" algn="just">
              <a:buNone/>
            </a:pPr>
            <a:endParaRPr lang="pt-BR" sz="5500" dirty="0"/>
          </a:p>
          <a:p>
            <a:pPr marL="0" lvl="0" indent="0" algn="just">
              <a:buNone/>
            </a:pPr>
            <a:r>
              <a:rPr lang="pt-BR" sz="5500" dirty="0"/>
              <a:t>Não esquecer de cumprimentá-la pela data do aniversário de nascimento e casamento.</a:t>
            </a:r>
          </a:p>
          <a:p>
            <a:pPr marL="0" lvl="0" indent="0" algn="just">
              <a:buNone/>
            </a:pPr>
            <a:endParaRPr lang="pt-BR" sz="5500" dirty="0"/>
          </a:p>
          <a:p>
            <a:pPr marL="0" indent="0" algn="just">
              <a:buNone/>
            </a:pPr>
            <a:r>
              <a:rPr lang="pt-BR" sz="5500" dirty="0"/>
              <a:t>Sempre que possível faça com que ela participe das assembleias do clube.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148559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7920880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800" b="1" dirty="0"/>
              <a:t>Observação</a:t>
            </a:r>
          </a:p>
          <a:p>
            <a:pPr marL="0" indent="0" algn="just">
              <a:buNone/>
            </a:pPr>
            <a:r>
              <a:rPr lang="pt-BR" sz="2800" dirty="0"/>
              <a:t>Nos meus 11 anos de Leonismo presenciei a saída de Companheiros pela insatisfação da sua Domadora, que por não se "achar valorizada" pelo clube, deixou de frequentar as reuniões e passou a exercer uma forte pressão para que seu Leão também deixasse o Leonismo. Entre o seu clube de Lions e o bom relacionamento conjugal, o Leão prefere o bom convívio com sua esposa.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309801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204864"/>
            <a:ext cx="7895646" cy="31683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000" b="1" dirty="0"/>
              <a:t>5ª causa</a:t>
            </a:r>
            <a:r>
              <a:rPr lang="pt-BR" sz="3000" dirty="0"/>
              <a:t>: </a:t>
            </a:r>
            <a:r>
              <a:rPr lang="pt-BR" sz="2800" b="1" dirty="0"/>
              <a:t>O Companheiro antigo com potencial para as atividades Leonísticas sendo negligenciado pelo clube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dirty="0"/>
              <a:t>Solução</a:t>
            </a:r>
            <a:r>
              <a:rPr lang="pt-BR" sz="3000" dirty="0"/>
              <a:t>: </a:t>
            </a:r>
            <a:r>
              <a:rPr lang="pt-BR" sz="3000" b="1" dirty="0"/>
              <a:t>Procurar </a:t>
            </a:r>
            <a:r>
              <a:rPr lang="pt-BR" sz="2800" b="1" dirty="0"/>
              <a:t>integrar o associado mais antigo nas atividades e comissões do clube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80739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412776"/>
            <a:ext cx="7895646" cy="511256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7000" dirty="0"/>
              <a:t>Os associados mais antigos têm o conhecimento e o discernimento de longos anos de serviço; pode-se confiar neles para a boa e completa execução de uma tarefa.</a:t>
            </a:r>
          </a:p>
          <a:p>
            <a:pPr marL="0" lvl="0" indent="0" algn="just">
              <a:buNone/>
            </a:pPr>
            <a:endParaRPr lang="pt-BR" sz="7000" dirty="0"/>
          </a:p>
          <a:p>
            <a:pPr marL="0" indent="0" algn="just">
              <a:buNone/>
            </a:pPr>
            <a:r>
              <a:rPr lang="pt-BR" sz="7000" dirty="0"/>
              <a:t>Os Leões mais velhos, aposentados de suas profissões, não estão acabados para o Clube, considere-os e utilize sua mão de obra.</a:t>
            </a:r>
          </a:p>
          <a:p>
            <a:pPr marL="0" lvl="0" indent="0" algn="just">
              <a:buNone/>
            </a:pPr>
            <a:endParaRPr lang="pt-BR" sz="7000" dirty="0"/>
          </a:p>
          <a:p>
            <a:pPr marL="0" indent="0" algn="just">
              <a:buNone/>
            </a:pPr>
            <a:r>
              <a:rPr lang="pt-BR" sz="7000" dirty="0"/>
              <a:t>Coloque-os como Presidentes de Comissão, com a qual tenha identidade, onde teriam a vantagem de possuir mais tempo disponível para dedicar ao serviço.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342729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7920880" cy="46805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800" b="1" dirty="0"/>
              <a:t>Observação</a:t>
            </a:r>
          </a:p>
          <a:p>
            <a:pPr marL="0" indent="0">
              <a:buNone/>
            </a:pPr>
            <a:endParaRPr lang="pt-BR" sz="2800" dirty="0"/>
          </a:p>
          <a:p>
            <a:pPr marL="0" indent="0" algn="just">
              <a:buNone/>
            </a:pPr>
            <a:r>
              <a:rPr lang="pt-BR" sz="2800" dirty="0"/>
              <a:t>As baixas de Companheiros antigos, em sua maioria, são devidas a desmotivação por se sentir desprestigiado pelo Clube, por não fazer parte da Diretoria, por não ocupar a Presidência de alguma comissão ou até mesmo por não fazer parte de nenhuma delas.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193061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204864"/>
            <a:ext cx="7895646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b="1" dirty="0"/>
              <a:t>6ª causa</a:t>
            </a:r>
            <a:r>
              <a:rPr lang="pt-BR" sz="3000" dirty="0"/>
              <a:t>: </a:t>
            </a:r>
            <a:r>
              <a:rPr lang="pt-BR" sz="2800" b="1" dirty="0"/>
              <a:t>A falta de um melhor relacionamento entre os associados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dirty="0"/>
              <a:t>Solução</a:t>
            </a:r>
            <a:r>
              <a:rPr lang="pt-BR" sz="3000" dirty="0"/>
              <a:t>: </a:t>
            </a:r>
            <a:r>
              <a:rPr lang="pt-BR" sz="2800" b="1" dirty="0"/>
              <a:t>Procurar melhorar o relacionamento entre os associados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154130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412776"/>
            <a:ext cx="7895646" cy="511256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7000" dirty="0"/>
              <a:t>Cumprimentar os(as) associados(as) pelas suas datas comemorativas importantes.</a:t>
            </a:r>
          </a:p>
          <a:p>
            <a:pPr marL="0" lvl="0" indent="0" algn="just">
              <a:buNone/>
            </a:pPr>
            <a:endParaRPr lang="pt-BR" sz="7000" dirty="0"/>
          </a:p>
          <a:p>
            <a:pPr marL="0" indent="0" algn="just">
              <a:buNone/>
            </a:pPr>
            <a:r>
              <a:rPr lang="pt-BR" sz="7000" dirty="0"/>
              <a:t>Solidarizar-se com os Companheiros(as) em suas dificuldades (doenças, falecimento de familiares, problemas profissionais, estudos, etc.).</a:t>
            </a:r>
          </a:p>
          <a:p>
            <a:pPr marL="0" lvl="0" indent="0" algn="just">
              <a:buNone/>
            </a:pPr>
            <a:endParaRPr lang="pt-BR" sz="7000" dirty="0"/>
          </a:p>
          <a:p>
            <a:pPr marL="0" indent="0" algn="just">
              <a:buNone/>
            </a:pPr>
            <a:r>
              <a:rPr lang="pt-BR" sz="7000" dirty="0"/>
              <a:t>Estimular o companheirismo no clube, pois sem companheirismo não haverá coesão, não haverá entusiasmo, não se realizará um trabalho social positivo e não existirá Lions.</a:t>
            </a: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16893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204864"/>
            <a:ext cx="7895646" cy="31683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000" b="1" dirty="0"/>
              <a:t>7ª causa</a:t>
            </a:r>
            <a:r>
              <a:rPr lang="pt-BR" sz="3000" dirty="0"/>
              <a:t>: </a:t>
            </a:r>
            <a:r>
              <a:rPr lang="pt-BR" sz="2800" b="1" dirty="0"/>
              <a:t>A falta de motivação para participação na solução de problemas comunitários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dirty="0"/>
              <a:t>Solução</a:t>
            </a:r>
            <a:r>
              <a:rPr lang="pt-BR" sz="3000" dirty="0"/>
              <a:t>: </a:t>
            </a:r>
            <a:r>
              <a:rPr lang="pt-BR" sz="2800" b="1" dirty="0"/>
              <a:t>Procurar motivar os associados(as) de forma que participem da solução dos problemas comunitários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345560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628800"/>
            <a:ext cx="7895646" cy="46085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3600" dirty="0"/>
              <a:t>O clube deve desenvolver e implantar projetos na comunidade para manter seus associados unidos e motivados no trabalho comunitário, dentro do ideal de servir.</a:t>
            </a:r>
          </a:p>
          <a:p>
            <a:pPr marL="0" lvl="0" indent="0" algn="just">
              <a:buNone/>
            </a:pPr>
            <a:endParaRPr lang="pt-BR" sz="3600" dirty="0"/>
          </a:p>
          <a:p>
            <a:pPr marL="0" indent="0" algn="just">
              <a:buNone/>
            </a:pPr>
            <a:r>
              <a:rPr lang="pt-BR" sz="3600" dirty="0"/>
              <a:t>O clube deve procurar desenvolver parcerias com empresas privadas e públicas em prol de projetos úteis à comunidade.</a:t>
            </a:r>
          </a:p>
          <a:p>
            <a:pPr marL="0" lvl="0" indent="0" algn="just">
              <a:buNone/>
            </a:pPr>
            <a:endParaRPr lang="pt-BR" sz="3600" dirty="0"/>
          </a:p>
          <a:p>
            <a:pPr marL="0" indent="0" algn="just">
              <a:buNone/>
            </a:pPr>
            <a:r>
              <a:rPr lang="pt-BR" sz="3600" dirty="0"/>
              <a:t>As atividades cívicas, culturais, ambientais e educacionais são bons exemplos que poderão ser apoiadas pelo clube.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61636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780928"/>
            <a:ext cx="789564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Não podemos pensar em crescimento real do clube sem pensar na manutenção dos atuais associados.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916832"/>
            <a:ext cx="7895646" cy="403244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000" b="1" dirty="0"/>
              <a:t>8ª causa</a:t>
            </a:r>
            <a:r>
              <a:rPr lang="pt-BR" sz="3000" dirty="0"/>
              <a:t>: </a:t>
            </a:r>
            <a:r>
              <a:rPr lang="pt-BR" sz="2800" b="1" dirty="0"/>
              <a:t>Reuniões mal programadas, com discussões fúteis, e sem obediência a um planejamento e horário previamente estabelecido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dirty="0"/>
              <a:t>Solução</a:t>
            </a:r>
            <a:r>
              <a:rPr lang="pt-BR" sz="3000" dirty="0"/>
              <a:t>: </a:t>
            </a:r>
            <a:r>
              <a:rPr lang="pt-BR" sz="2800" b="1" dirty="0"/>
              <a:t>Planejar e programar para que as reuniões sejam proveitosas, interessantes, com cumprimento de horário para início e término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57208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340768"/>
            <a:ext cx="7895646" cy="53285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3300" dirty="0"/>
              <a:t>Nas Reuniões, o Presidente deve agendar os assuntos a serem debatidos, não permitindo discussões paralelas com desvio do foco.</a:t>
            </a:r>
          </a:p>
          <a:p>
            <a:pPr marL="0" lvl="0" indent="0" algn="just">
              <a:buNone/>
            </a:pPr>
            <a:endParaRPr lang="pt-BR" sz="3300" dirty="0"/>
          </a:p>
          <a:p>
            <a:pPr marL="0" indent="0" algn="just">
              <a:buNone/>
            </a:pPr>
            <a:r>
              <a:rPr lang="pt-BR" sz="3300" dirty="0"/>
              <a:t>Nas Reuniões e nas Assembleias Gerais ou Festivas, tomar todo o cuidado na montagem do protocolo. Comunicar antecipadamente aos CCLL e CCaLL que irão desempenhar funções, pois assim eles terão tempo para se prepararem e desempenhá-las a contento.</a:t>
            </a:r>
          </a:p>
          <a:p>
            <a:pPr marL="0" lvl="0" indent="0" algn="just">
              <a:buNone/>
            </a:pPr>
            <a:endParaRPr lang="pt-BR" sz="3300" dirty="0"/>
          </a:p>
          <a:p>
            <a:pPr marL="0" indent="0" algn="just">
              <a:buNone/>
            </a:pPr>
            <a:r>
              <a:rPr lang="pt-BR" sz="3300" dirty="0"/>
              <a:t>Evitar o improviso e procurar cumprir rigorosamente o horário nas Reuniões e nas Assembleias Gerais Ordinárias e Festivas.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302844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204864"/>
            <a:ext cx="7895646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b="1" dirty="0"/>
              <a:t>9ª causa</a:t>
            </a:r>
            <a:r>
              <a:rPr lang="pt-BR" sz="3000" dirty="0"/>
              <a:t>: </a:t>
            </a:r>
            <a:r>
              <a:rPr lang="pt-BR" sz="2800" b="1" dirty="0"/>
              <a:t>Altos custos do Leonísmo para os associados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dirty="0"/>
              <a:t>Solução</a:t>
            </a:r>
            <a:r>
              <a:rPr lang="pt-BR" sz="3000" dirty="0"/>
              <a:t>: </a:t>
            </a:r>
            <a:r>
              <a:rPr lang="pt-BR" sz="2800" b="1" dirty="0"/>
              <a:t>Procurar diminuir os custos para seus associados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28697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120651"/>
            <a:ext cx="7895646" cy="573734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5900" dirty="0"/>
              <a:t>As mensalidades cobradas dos associados devem ser suficientes para o pagamento das taxas Distrital e Internacional e as despesas de manutenção do clube.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5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5900" dirty="0"/>
              <a:t>O clube deve diminuir as despesas com os jantares e festivas.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5900" dirty="0"/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5900" dirty="0"/>
              <a:t>Pode-se substituir o jantar por lanche.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5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5900" dirty="0"/>
              <a:t>Nas assembleias festivas pode-se cobrar uma taxa de adesão ou oferecer o jantar e vender as bebidas.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37298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204864"/>
            <a:ext cx="7895646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b="1" dirty="0"/>
              <a:t>10ª causa</a:t>
            </a:r>
            <a:r>
              <a:rPr lang="pt-BR" sz="3000" dirty="0"/>
              <a:t>: </a:t>
            </a:r>
            <a:r>
              <a:rPr lang="pt-BR" sz="2800" b="1" dirty="0"/>
              <a:t>Falta de sugestão dos Companheiros do clube sobre o tema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dirty="0"/>
              <a:t>Solução</a:t>
            </a:r>
            <a:r>
              <a:rPr lang="pt-BR" sz="3000" dirty="0"/>
              <a:t>: </a:t>
            </a:r>
            <a:r>
              <a:rPr lang="pt-BR" sz="2800" b="1" dirty="0"/>
              <a:t>Ouvir as ideias dos Companheiros e colocá-las em prática se for para a satisfação de todos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168840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8208912" cy="30963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</a:t>
            </a:r>
            <a:r>
              <a:rPr lang="pt-BR" sz="2800" dirty="0"/>
              <a:t>Escrita pelo editor do site </a:t>
            </a:r>
            <a:r>
              <a:rPr lang="pt-BR" sz="2800" b="1" dirty="0"/>
              <a:t>Instruções Leonísticas</a:t>
            </a:r>
            <a:r>
              <a:rPr lang="pt-BR" sz="2800" dirty="0"/>
              <a:t>, o saudoso CL Paulo Fernando Silvestre do LC São Paulo - Ipiranga - Distrito LC 2, e adaptada pelo CL Marco Antônio Fontana do LC Colatina Centro - Distrito LC 11.</a:t>
            </a:r>
            <a:r>
              <a:rPr lang="pt-BR" dirty="0"/>
              <a:t> 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88832" cy="57606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CONSERVAÇÃO DE ASSOCIADOS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3389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780928"/>
            <a:ext cx="7895646" cy="259228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t-BR" sz="3200" dirty="0"/>
              <a:t>Será apresentado a seguir as principais causas de evasão de associados e algumas soluções para o problema.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226560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636912"/>
            <a:ext cx="789564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b="1" dirty="0"/>
              <a:t>1ª causa</a:t>
            </a:r>
            <a:r>
              <a:rPr lang="pt-BR" sz="3200" dirty="0"/>
              <a:t>: </a:t>
            </a:r>
            <a:r>
              <a:rPr lang="pt-BR" sz="2800" b="1" dirty="0"/>
              <a:t>Má seleção de associados</a:t>
            </a:r>
            <a:r>
              <a:rPr lang="pt-BR" sz="28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3200" b="1" dirty="0"/>
              <a:t>Solução</a:t>
            </a:r>
            <a:r>
              <a:rPr lang="pt-BR" sz="3200" dirty="0"/>
              <a:t>:</a:t>
            </a:r>
            <a:r>
              <a:rPr lang="pt-BR" dirty="0"/>
              <a:t> </a:t>
            </a:r>
            <a:r>
              <a:rPr lang="pt-BR" sz="2800" b="1" dirty="0"/>
              <a:t>Selecionar bem os candidatos a futuros associados</a:t>
            </a:r>
            <a:r>
              <a:rPr lang="pt-BR" sz="28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25604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628800"/>
            <a:ext cx="7895646" cy="4248472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pt-BR" sz="3000" dirty="0"/>
              <a:t>Qualidades a serem observadas: ideal de servir, espírito associativo, condições morais, intelectuais e econômicas.</a:t>
            </a:r>
          </a:p>
          <a:p>
            <a:pPr marL="0" lvl="0" indent="0" algn="just">
              <a:buNone/>
            </a:pPr>
            <a:endParaRPr lang="pt-BR" sz="3000" dirty="0"/>
          </a:p>
          <a:p>
            <a:pPr marL="0" lvl="0" indent="0" algn="just">
              <a:buNone/>
            </a:pPr>
            <a:r>
              <a:rPr lang="pt-BR" sz="3000" dirty="0"/>
              <a:t>Participação prévia em assembleias e atividades do Clube.</a:t>
            </a:r>
          </a:p>
          <a:p>
            <a:pPr marL="0" lv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dirty="0"/>
              <a:t>Dar posse ao novo associado numa cerimônia que impressione pela solenidade e importância que o Clube lhe dá.</a:t>
            </a:r>
          </a:p>
          <a:p>
            <a:pPr marL="0" lv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50722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636912"/>
            <a:ext cx="789564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b="1" dirty="0"/>
              <a:t>2ª causa</a:t>
            </a:r>
            <a:r>
              <a:rPr lang="pt-BR" sz="3200" dirty="0"/>
              <a:t>: </a:t>
            </a:r>
            <a:r>
              <a:rPr lang="pt-BR" sz="2800" b="1" dirty="0"/>
              <a:t>Má instrução de associados</a:t>
            </a:r>
            <a:r>
              <a:rPr lang="pt-BR" sz="28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3200" b="1" dirty="0"/>
              <a:t>Solução</a:t>
            </a:r>
            <a:r>
              <a:rPr lang="pt-BR" sz="3200" dirty="0"/>
              <a:t>:</a:t>
            </a:r>
            <a:r>
              <a:rPr lang="pt-BR" sz="2800" dirty="0"/>
              <a:t> </a:t>
            </a:r>
            <a:r>
              <a:rPr lang="pt-BR" sz="2800" b="1" dirty="0"/>
              <a:t>Instruir bem os novos associados</a:t>
            </a:r>
            <a:r>
              <a:rPr lang="pt-BR" sz="28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365642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556792"/>
            <a:ext cx="7992198" cy="468052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4400" dirty="0"/>
              <a:t>O Diretor de Associados e o padrinho são os responsáveis pelo processo de instrução sobre o que é o Lions, suas obrigações e deveres.</a:t>
            </a:r>
          </a:p>
          <a:p>
            <a:pPr marL="0" indent="0" algn="just">
              <a:buNone/>
            </a:pPr>
            <a:endParaRPr lang="pt-BR" sz="4400" dirty="0"/>
          </a:p>
          <a:p>
            <a:pPr marL="0" indent="0" algn="just">
              <a:buNone/>
            </a:pPr>
            <a:r>
              <a:rPr lang="pt-BR" sz="4400" dirty="0"/>
              <a:t>Informar ao novo associado que há vários sites sobre o trabalho do Lions, como o: do LI (</a:t>
            </a:r>
            <a:r>
              <a:rPr lang="pt-BR" sz="4400" dirty="0">
                <a:solidFill>
                  <a:srgbClr val="FF0000"/>
                </a:solidFill>
                <a:hlinkClick r:id="rId2"/>
              </a:rPr>
              <a:t>www.lionsclubs.org</a:t>
            </a:r>
            <a:r>
              <a:rPr lang="pt-BR" sz="4400" dirty="0"/>
              <a:t>); do Distrito LC-11 (</a:t>
            </a:r>
            <a:r>
              <a:rPr lang="pt-BR" sz="4400" dirty="0">
                <a:hlinkClick r:id="rId3"/>
              </a:rPr>
              <a:t>www.lionslc11.org.br</a:t>
            </a:r>
            <a:r>
              <a:rPr lang="pt-BR" sz="4400" dirty="0"/>
              <a:t>) de Instruções Leonísticas (</a:t>
            </a:r>
            <a:r>
              <a:rPr lang="pt-BR" sz="4400" dirty="0">
                <a:solidFill>
                  <a:srgbClr val="FF0000"/>
                </a:solidFill>
                <a:hlinkClick r:id="rId4"/>
              </a:rPr>
              <a:t>www.instrucoesleonisticas.jor.br</a:t>
            </a:r>
            <a:r>
              <a:rPr lang="pt-BR" sz="4400" dirty="0"/>
              <a:t>),do Clube (www.lionscolatina.com.br).</a:t>
            </a:r>
          </a:p>
          <a:p>
            <a:pPr marL="0" indent="0" algn="just">
              <a:buNone/>
            </a:pPr>
            <a:endParaRPr lang="pt-BR" sz="4400" dirty="0"/>
          </a:p>
          <a:p>
            <a:pPr marL="0" lvl="0" indent="0" algn="just">
              <a:buNone/>
            </a:pPr>
            <a:r>
              <a:rPr lang="pt-BR" sz="4400" dirty="0"/>
              <a:t>O interesse do Companheiro pelo Lions cresce à medida que ele compreende o seu funcionamento, pois em verdade, não se ama aquilo que não se conhece.</a:t>
            </a:r>
          </a:p>
          <a:p>
            <a:pPr marL="0" indent="0" algn="just">
              <a:buNone/>
            </a:pPr>
            <a:endParaRPr lang="pt-BR" sz="4400" dirty="0"/>
          </a:p>
          <a:p>
            <a:pPr marL="0" indent="0" algn="just">
              <a:buNone/>
            </a:pPr>
            <a:endParaRPr lang="pt-BR" sz="4400" dirty="0"/>
          </a:p>
          <a:p>
            <a:pPr marL="0" indent="0" algn="just">
              <a:buNone/>
            </a:pPr>
            <a:endParaRPr lang="pt-BR" sz="4400" dirty="0"/>
          </a:p>
          <a:p>
            <a:pPr marL="0" lvl="0" indent="0" algn="just">
              <a:buNone/>
            </a:pPr>
            <a:endParaRPr lang="pt-BR" sz="4400" dirty="0"/>
          </a:p>
          <a:p>
            <a:pPr marL="0" indent="0" algn="just">
              <a:buNone/>
            </a:pPr>
            <a:endParaRPr lang="pt-BR" sz="4400" dirty="0"/>
          </a:p>
          <a:p>
            <a:pPr marL="0" indent="0" algn="just">
              <a:buNone/>
            </a:pPr>
            <a:endParaRPr lang="pt-BR" sz="3200" dirty="0">
              <a:latin typeface="Century Gothic" pitchFamily="34" charset="0"/>
            </a:endParaRPr>
          </a:p>
          <a:p>
            <a:pPr marL="0" lvl="0" indent="0" algn="just">
              <a:buNone/>
            </a:pPr>
            <a:endParaRPr lang="pt-BR" sz="3200" dirty="0">
              <a:latin typeface="Century Gothic" pitchFamily="34" charset="0"/>
            </a:endParaRPr>
          </a:p>
          <a:p>
            <a:pPr marL="0" lvl="0" indent="0" algn="just">
              <a:buNone/>
            </a:pPr>
            <a:endParaRPr lang="pt-BR" sz="3200" dirty="0">
              <a:latin typeface="Century Gothic" pitchFamily="34" charset="0"/>
            </a:endParaRPr>
          </a:p>
          <a:p>
            <a:pPr marL="0" lv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124377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204864"/>
            <a:ext cx="7895646" cy="31683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000" b="1" dirty="0"/>
              <a:t>3ª causa</a:t>
            </a:r>
            <a:r>
              <a:rPr lang="pt-BR" sz="3000" dirty="0"/>
              <a:t>: </a:t>
            </a:r>
            <a:r>
              <a:rPr lang="pt-BR" sz="3000" b="1" dirty="0"/>
              <a:t>Falta de cuidados com a integração dos novos associados ao quadro social e ao movimento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dirty="0"/>
              <a:t>Solução</a:t>
            </a:r>
            <a:r>
              <a:rPr lang="pt-BR" sz="3000" dirty="0"/>
              <a:t>: </a:t>
            </a:r>
            <a:r>
              <a:rPr lang="pt-BR" sz="3000" b="1" dirty="0"/>
              <a:t>Tomar todos os cuidados para uma perfeita integração do novo associado ao quadro social do Clube</a:t>
            </a:r>
            <a:r>
              <a:rPr lang="pt-BR" sz="3000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35639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1772816"/>
            <a:ext cx="7895646" cy="41044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3200" dirty="0"/>
              <a:t>Conscientizar todo o quadro social da importância do novo associado para o clube</a:t>
            </a:r>
            <a:r>
              <a:rPr lang="pt-BR" sz="3000" dirty="0"/>
              <a:t>.</a:t>
            </a:r>
          </a:p>
          <a:p>
            <a:pPr marL="0" lv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200" dirty="0"/>
              <a:t>Procurar demonstrar o interesse de cada um pelo novo associado, em todos os aspectos</a:t>
            </a:r>
            <a:r>
              <a:rPr lang="pt-BR" sz="3000" dirty="0"/>
              <a:t>.</a:t>
            </a:r>
          </a:p>
          <a:p>
            <a:pPr marL="0" lv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200" dirty="0"/>
              <a:t>Procurar integrar de imediato o(a) novo(a) Companheiro(a) a uma comissão do clube, dentro do seu perfil.</a:t>
            </a:r>
            <a:endParaRPr lang="pt-BR" sz="3000" dirty="0"/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CONSERVAÇÃO DE ASSOCIADOS</a:t>
            </a:r>
          </a:p>
        </p:txBody>
      </p:sp>
    </p:spTree>
    <p:extLst>
      <p:ext uri="{BB962C8B-B14F-4D97-AF65-F5344CB8AC3E}">
        <p14:creationId xmlns:p14="http://schemas.microsoft.com/office/powerpoint/2010/main" val="364107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</TotalTime>
  <Words>1214</Words>
  <Application>Microsoft Office PowerPoint</Application>
  <PresentationFormat>Apresentação na tela (4:3)</PresentationFormat>
  <Paragraphs>159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Century Gothic</vt:lpstr>
      <vt:lpstr>Century Schoolbook</vt:lpstr>
      <vt:lpstr>Wingdings</vt:lpstr>
      <vt:lpstr>Wingdings 2</vt:lpstr>
      <vt:lpstr>Balcão Envidraçado</vt:lpstr>
      <vt:lpstr>INSTRUÇÕES LEONÍSTICAS  “CONSERVAÇÃO DE ASSOCIADOS”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  <vt:lpstr>CONSERVAÇÃO DE ASSOCIADOS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267</cp:revision>
  <dcterms:created xsi:type="dcterms:W3CDTF">2011-09-19T17:15:28Z</dcterms:created>
  <dcterms:modified xsi:type="dcterms:W3CDTF">2021-04-28T14:06:57Z</dcterms:modified>
</cp:coreProperties>
</file>